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handoutMasterIdLst>
    <p:handoutMasterId r:id="rId47"/>
  </p:handoutMasterIdLst>
  <p:sldIdLst>
    <p:sldId id="560" r:id="rId2"/>
    <p:sldId id="557" r:id="rId3"/>
    <p:sldId id="559" r:id="rId4"/>
    <p:sldId id="522" r:id="rId5"/>
    <p:sldId id="526" r:id="rId6"/>
    <p:sldId id="524" r:id="rId7"/>
    <p:sldId id="519" r:id="rId8"/>
    <p:sldId id="540" r:id="rId9"/>
    <p:sldId id="530" r:id="rId10"/>
    <p:sldId id="537" r:id="rId11"/>
    <p:sldId id="525" r:id="rId12"/>
    <p:sldId id="533" r:id="rId13"/>
    <p:sldId id="534" r:id="rId14"/>
    <p:sldId id="535" r:id="rId15"/>
    <p:sldId id="536" r:id="rId16"/>
    <p:sldId id="574" r:id="rId17"/>
    <p:sldId id="532" r:id="rId18"/>
    <p:sldId id="538" r:id="rId19"/>
    <p:sldId id="544" r:id="rId20"/>
    <p:sldId id="577" r:id="rId21"/>
    <p:sldId id="578" r:id="rId22"/>
    <p:sldId id="579" r:id="rId23"/>
    <p:sldId id="580" r:id="rId24"/>
    <p:sldId id="581" r:id="rId25"/>
    <p:sldId id="582" r:id="rId26"/>
    <p:sldId id="583" r:id="rId27"/>
    <p:sldId id="584" r:id="rId28"/>
    <p:sldId id="585" r:id="rId29"/>
    <p:sldId id="586" r:id="rId30"/>
    <p:sldId id="587" r:id="rId31"/>
    <p:sldId id="588" r:id="rId32"/>
    <p:sldId id="589" r:id="rId33"/>
    <p:sldId id="590" r:id="rId34"/>
    <p:sldId id="591" r:id="rId35"/>
    <p:sldId id="592" r:id="rId36"/>
    <p:sldId id="593" r:id="rId37"/>
    <p:sldId id="594" r:id="rId38"/>
    <p:sldId id="595" r:id="rId39"/>
    <p:sldId id="596" r:id="rId40"/>
    <p:sldId id="597" r:id="rId41"/>
    <p:sldId id="598" r:id="rId42"/>
    <p:sldId id="599" r:id="rId43"/>
    <p:sldId id="600" r:id="rId44"/>
    <p:sldId id="601" r:id="rId45"/>
  </p:sldIdLst>
  <p:sldSz cx="13716000" cy="9144000"/>
  <p:notesSz cx="7099300" cy="10234613"/>
  <p:defaultText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8947" autoAdjust="0"/>
  </p:normalViewPr>
  <p:slideViewPr>
    <p:cSldViewPr>
      <p:cViewPr>
        <p:scale>
          <a:sx n="66" d="100"/>
          <a:sy n="66" d="100"/>
        </p:scale>
        <p:origin x="-564" y="-72"/>
      </p:cViewPr>
      <p:guideLst>
        <p:guide orient="horz" pos="2880"/>
        <p:guide pos="43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934" y="-96"/>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ABDCB1-2330-4CC0-ACE9-2C31572B08E9}"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B3024E73-00A8-4E2B-84B6-7F2C0A5780CF}">
      <dgm:prSet phldrT="[Text]"/>
      <dgm:spPr/>
      <dgm:t>
        <a:bodyPr/>
        <a:lstStyle/>
        <a:p>
          <a:r>
            <a:rPr lang="en-US" dirty="0" smtClean="0"/>
            <a:t>IT Systems</a:t>
          </a:r>
          <a:endParaRPr lang="en-US" dirty="0"/>
        </a:p>
      </dgm:t>
    </dgm:pt>
    <dgm:pt modelId="{760D35D0-6FE8-43FD-A20F-45D675512073}" type="parTrans" cxnId="{B863085C-C98A-45E8-AD3C-820FE31F7FB7}">
      <dgm:prSet/>
      <dgm:spPr/>
      <dgm:t>
        <a:bodyPr/>
        <a:lstStyle/>
        <a:p>
          <a:endParaRPr lang="en-US"/>
        </a:p>
      </dgm:t>
    </dgm:pt>
    <dgm:pt modelId="{4289DB28-2E0A-492E-A459-F2C6765DE3FC}" type="sibTrans" cxnId="{B863085C-C98A-45E8-AD3C-820FE31F7FB7}">
      <dgm:prSet/>
      <dgm:spPr/>
      <dgm:t>
        <a:bodyPr/>
        <a:lstStyle/>
        <a:p>
          <a:endParaRPr lang="en-US"/>
        </a:p>
      </dgm:t>
    </dgm:pt>
    <dgm:pt modelId="{F111C24E-6F48-45E8-8C6D-390825E3610D}">
      <dgm:prSet phldrT="[Text]" custT="1"/>
      <dgm:spPr/>
      <dgm:t>
        <a:bodyPr/>
        <a:lstStyle/>
        <a:p>
          <a:r>
            <a:rPr lang="en-US" sz="1800" dirty="0" smtClean="0"/>
            <a:t>As-Is Assessment</a:t>
          </a:r>
          <a:endParaRPr lang="en-US" sz="1800" dirty="0"/>
        </a:p>
      </dgm:t>
    </dgm:pt>
    <dgm:pt modelId="{E4703AEF-90AB-41A2-925A-574AFD0BC613}" type="parTrans" cxnId="{A6324242-340C-49B6-8210-14DEB1A7EB3C}">
      <dgm:prSet/>
      <dgm:spPr/>
      <dgm:t>
        <a:bodyPr/>
        <a:lstStyle/>
        <a:p>
          <a:endParaRPr lang="en-US"/>
        </a:p>
      </dgm:t>
    </dgm:pt>
    <dgm:pt modelId="{B5B6844D-353E-45AD-831B-DB92DB54E4BC}" type="sibTrans" cxnId="{A6324242-340C-49B6-8210-14DEB1A7EB3C}">
      <dgm:prSet/>
      <dgm:spPr/>
      <dgm:t>
        <a:bodyPr/>
        <a:lstStyle/>
        <a:p>
          <a:endParaRPr lang="en-US"/>
        </a:p>
      </dgm:t>
    </dgm:pt>
    <dgm:pt modelId="{462EAF7F-4A52-408C-B765-B4CBE2489ACE}">
      <dgm:prSet phldrT="[Text]"/>
      <dgm:spPr/>
      <dgm:t>
        <a:bodyPr/>
        <a:lstStyle/>
        <a:p>
          <a:r>
            <a:rPr lang="en-US" dirty="0" smtClean="0"/>
            <a:t>Business Processes</a:t>
          </a:r>
          <a:endParaRPr lang="en-US" dirty="0"/>
        </a:p>
      </dgm:t>
    </dgm:pt>
    <dgm:pt modelId="{581366EF-CA97-4010-9D61-20905A22D18E}" type="sibTrans" cxnId="{7F1307FF-A84C-429E-916E-63F51AEAC9C9}">
      <dgm:prSet/>
      <dgm:spPr/>
      <dgm:t>
        <a:bodyPr/>
        <a:lstStyle/>
        <a:p>
          <a:endParaRPr lang="en-US"/>
        </a:p>
      </dgm:t>
    </dgm:pt>
    <dgm:pt modelId="{9DE8D1E9-D716-4964-9708-EEDD88A3F345}" type="parTrans" cxnId="{7F1307FF-A84C-429E-916E-63F51AEAC9C9}">
      <dgm:prSet/>
      <dgm:spPr/>
      <dgm:t>
        <a:bodyPr/>
        <a:lstStyle/>
        <a:p>
          <a:endParaRPr lang="en-US"/>
        </a:p>
      </dgm:t>
    </dgm:pt>
    <dgm:pt modelId="{6C747E9B-A0CA-49A5-B1D1-31F5911843B4}">
      <dgm:prSet phldrT="[Text]"/>
      <dgm:spPr/>
      <dgm:t>
        <a:bodyPr/>
        <a:lstStyle/>
        <a:p>
          <a:r>
            <a:rPr lang="en-US" dirty="0" smtClean="0"/>
            <a:t>People</a:t>
          </a:r>
          <a:endParaRPr lang="en-US" dirty="0"/>
        </a:p>
      </dgm:t>
    </dgm:pt>
    <dgm:pt modelId="{4EEBC1E8-5C17-4EF8-ACDC-A1CE71ABE588}" type="sibTrans" cxnId="{162A9511-06CC-4433-8442-A84F1466D97D}">
      <dgm:prSet/>
      <dgm:spPr/>
      <dgm:t>
        <a:bodyPr/>
        <a:lstStyle/>
        <a:p>
          <a:endParaRPr lang="en-US"/>
        </a:p>
      </dgm:t>
    </dgm:pt>
    <dgm:pt modelId="{C5E96C16-EA07-46D7-9159-B12DF6FADF35}" type="parTrans" cxnId="{162A9511-06CC-4433-8442-A84F1466D97D}">
      <dgm:prSet/>
      <dgm:spPr/>
      <dgm:t>
        <a:bodyPr/>
        <a:lstStyle/>
        <a:p>
          <a:endParaRPr lang="en-US"/>
        </a:p>
      </dgm:t>
    </dgm:pt>
    <dgm:pt modelId="{492BC883-D6E4-421D-885F-9BC8F8ACCC35}" type="pres">
      <dgm:prSet presAssocID="{4CABDCB1-2330-4CC0-ACE9-2C31572B08E9}" presName="Name0" presStyleCnt="0">
        <dgm:presLayoutVars>
          <dgm:chMax val="4"/>
          <dgm:resizeHandles val="exact"/>
        </dgm:presLayoutVars>
      </dgm:prSet>
      <dgm:spPr/>
      <dgm:t>
        <a:bodyPr/>
        <a:lstStyle/>
        <a:p>
          <a:endParaRPr lang="en-US"/>
        </a:p>
      </dgm:t>
    </dgm:pt>
    <dgm:pt modelId="{6264E08C-F0BE-40AD-B533-D96E5A089465}" type="pres">
      <dgm:prSet presAssocID="{4CABDCB1-2330-4CC0-ACE9-2C31572B08E9}" presName="ellipse" presStyleLbl="trBgShp" presStyleIdx="0" presStyleCnt="1"/>
      <dgm:spPr/>
    </dgm:pt>
    <dgm:pt modelId="{125AFBE5-185C-4CD4-99F8-4E38C24ADCD2}" type="pres">
      <dgm:prSet presAssocID="{4CABDCB1-2330-4CC0-ACE9-2C31572B08E9}" presName="arrow1" presStyleLbl="fgShp" presStyleIdx="0" presStyleCnt="1"/>
      <dgm:spPr/>
      <dgm:t>
        <a:bodyPr/>
        <a:lstStyle/>
        <a:p>
          <a:endParaRPr lang="en-US"/>
        </a:p>
      </dgm:t>
    </dgm:pt>
    <dgm:pt modelId="{32D74E0C-E6D2-477F-81E3-9CAC5799FA86}" type="pres">
      <dgm:prSet presAssocID="{4CABDCB1-2330-4CC0-ACE9-2C31572B08E9}" presName="rectangle" presStyleLbl="revTx" presStyleIdx="0" presStyleCnt="1">
        <dgm:presLayoutVars>
          <dgm:bulletEnabled val="1"/>
        </dgm:presLayoutVars>
      </dgm:prSet>
      <dgm:spPr/>
      <dgm:t>
        <a:bodyPr/>
        <a:lstStyle/>
        <a:p>
          <a:endParaRPr lang="en-US"/>
        </a:p>
      </dgm:t>
    </dgm:pt>
    <dgm:pt modelId="{C56291AE-9789-4F06-86B1-E944663021F9}" type="pres">
      <dgm:prSet presAssocID="{462EAF7F-4A52-408C-B765-B4CBE2489ACE}" presName="item1" presStyleLbl="node1" presStyleIdx="0" presStyleCnt="3">
        <dgm:presLayoutVars>
          <dgm:bulletEnabled val="1"/>
        </dgm:presLayoutVars>
      </dgm:prSet>
      <dgm:spPr/>
      <dgm:t>
        <a:bodyPr/>
        <a:lstStyle/>
        <a:p>
          <a:endParaRPr lang="en-US"/>
        </a:p>
      </dgm:t>
    </dgm:pt>
    <dgm:pt modelId="{ABA02259-C293-4B53-9C06-676FA7FF6773}" type="pres">
      <dgm:prSet presAssocID="{B3024E73-00A8-4E2B-84B6-7F2C0A5780CF}" presName="item2" presStyleLbl="node1" presStyleIdx="1" presStyleCnt="3">
        <dgm:presLayoutVars>
          <dgm:bulletEnabled val="1"/>
        </dgm:presLayoutVars>
      </dgm:prSet>
      <dgm:spPr/>
      <dgm:t>
        <a:bodyPr/>
        <a:lstStyle/>
        <a:p>
          <a:endParaRPr lang="en-US"/>
        </a:p>
      </dgm:t>
    </dgm:pt>
    <dgm:pt modelId="{C463AB34-949A-46B8-9BB0-0C142D7FE2D2}" type="pres">
      <dgm:prSet presAssocID="{F111C24E-6F48-45E8-8C6D-390825E3610D}" presName="item3" presStyleLbl="node1" presStyleIdx="2" presStyleCnt="3">
        <dgm:presLayoutVars>
          <dgm:bulletEnabled val="1"/>
        </dgm:presLayoutVars>
      </dgm:prSet>
      <dgm:spPr/>
      <dgm:t>
        <a:bodyPr/>
        <a:lstStyle/>
        <a:p>
          <a:endParaRPr lang="en-US"/>
        </a:p>
      </dgm:t>
    </dgm:pt>
    <dgm:pt modelId="{D019E157-7B57-45F7-A0D7-EAC12F0A0F0D}" type="pres">
      <dgm:prSet presAssocID="{4CABDCB1-2330-4CC0-ACE9-2C31572B08E9}" presName="funnel" presStyleLbl="trAlignAcc1" presStyleIdx="0" presStyleCnt="1"/>
      <dgm:spPr/>
      <dgm:t>
        <a:bodyPr/>
        <a:lstStyle/>
        <a:p>
          <a:endParaRPr lang="en-US"/>
        </a:p>
      </dgm:t>
    </dgm:pt>
  </dgm:ptLst>
  <dgm:cxnLst>
    <dgm:cxn modelId="{B863085C-C98A-45E8-AD3C-820FE31F7FB7}" srcId="{4CABDCB1-2330-4CC0-ACE9-2C31572B08E9}" destId="{B3024E73-00A8-4E2B-84B6-7F2C0A5780CF}" srcOrd="2" destOrd="0" parTransId="{760D35D0-6FE8-43FD-A20F-45D675512073}" sibTransId="{4289DB28-2E0A-492E-A459-F2C6765DE3FC}"/>
    <dgm:cxn modelId="{BEEFC67A-96C8-4D3A-B5E1-3D90C28C5590}" type="presOf" srcId="{4CABDCB1-2330-4CC0-ACE9-2C31572B08E9}" destId="{492BC883-D6E4-421D-885F-9BC8F8ACCC35}" srcOrd="0" destOrd="0" presId="urn:microsoft.com/office/officeart/2005/8/layout/funnel1"/>
    <dgm:cxn modelId="{EA27359D-904A-49ED-A68C-A21CCAEEDE51}" type="presOf" srcId="{462EAF7F-4A52-408C-B765-B4CBE2489ACE}" destId="{ABA02259-C293-4B53-9C06-676FA7FF6773}" srcOrd="0" destOrd="0" presId="urn:microsoft.com/office/officeart/2005/8/layout/funnel1"/>
    <dgm:cxn modelId="{162A9511-06CC-4433-8442-A84F1466D97D}" srcId="{4CABDCB1-2330-4CC0-ACE9-2C31572B08E9}" destId="{6C747E9B-A0CA-49A5-B1D1-31F5911843B4}" srcOrd="0" destOrd="0" parTransId="{C5E96C16-EA07-46D7-9159-B12DF6FADF35}" sibTransId="{4EEBC1E8-5C17-4EF8-ACDC-A1CE71ABE588}"/>
    <dgm:cxn modelId="{DDC069D8-7B38-4ECF-8F97-DB5AD3AD6379}" type="presOf" srcId="{6C747E9B-A0CA-49A5-B1D1-31F5911843B4}" destId="{C463AB34-949A-46B8-9BB0-0C142D7FE2D2}" srcOrd="0" destOrd="0" presId="urn:microsoft.com/office/officeart/2005/8/layout/funnel1"/>
    <dgm:cxn modelId="{A6324242-340C-49B6-8210-14DEB1A7EB3C}" srcId="{4CABDCB1-2330-4CC0-ACE9-2C31572B08E9}" destId="{F111C24E-6F48-45E8-8C6D-390825E3610D}" srcOrd="3" destOrd="0" parTransId="{E4703AEF-90AB-41A2-925A-574AFD0BC613}" sibTransId="{B5B6844D-353E-45AD-831B-DB92DB54E4BC}"/>
    <dgm:cxn modelId="{198F0431-D570-4EEF-87B4-E49223CEFDF1}" type="presOf" srcId="{B3024E73-00A8-4E2B-84B6-7F2C0A5780CF}" destId="{C56291AE-9789-4F06-86B1-E944663021F9}" srcOrd="0" destOrd="0" presId="urn:microsoft.com/office/officeart/2005/8/layout/funnel1"/>
    <dgm:cxn modelId="{7F1307FF-A84C-429E-916E-63F51AEAC9C9}" srcId="{4CABDCB1-2330-4CC0-ACE9-2C31572B08E9}" destId="{462EAF7F-4A52-408C-B765-B4CBE2489ACE}" srcOrd="1" destOrd="0" parTransId="{9DE8D1E9-D716-4964-9708-EEDD88A3F345}" sibTransId="{581366EF-CA97-4010-9D61-20905A22D18E}"/>
    <dgm:cxn modelId="{D3B5291F-491A-4ADE-B611-E968B360B295}" type="presOf" srcId="{F111C24E-6F48-45E8-8C6D-390825E3610D}" destId="{32D74E0C-E6D2-477F-81E3-9CAC5799FA86}" srcOrd="0" destOrd="0" presId="urn:microsoft.com/office/officeart/2005/8/layout/funnel1"/>
    <dgm:cxn modelId="{B89E05EE-6EDB-40F0-A3D3-0ECF61CB13BF}" type="presParOf" srcId="{492BC883-D6E4-421D-885F-9BC8F8ACCC35}" destId="{6264E08C-F0BE-40AD-B533-D96E5A089465}" srcOrd="0" destOrd="0" presId="urn:microsoft.com/office/officeart/2005/8/layout/funnel1"/>
    <dgm:cxn modelId="{22ECA50A-D1D4-4681-B065-38F12289AD2D}" type="presParOf" srcId="{492BC883-D6E4-421D-885F-9BC8F8ACCC35}" destId="{125AFBE5-185C-4CD4-99F8-4E38C24ADCD2}" srcOrd="1" destOrd="0" presId="urn:microsoft.com/office/officeart/2005/8/layout/funnel1"/>
    <dgm:cxn modelId="{72298BEE-9B98-4B7C-95F8-C646C2160B65}" type="presParOf" srcId="{492BC883-D6E4-421D-885F-9BC8F8ACCC35}" destId="{32D74E0C-E6D2-477F-81E3-9CAC5799FA86}" srcOrd="2" destOrd="0" presId="urn:microsoft.com/office/officeart/2005/8/layout/funnel1"/>
    <dgm:cxn modelId="{43843CDB-D7DC-451C-82FC-B6D32CF342D3}" type="presParOf" srcId="{492BC883-D6E4-421D-885F-9BC8F8ACCC35}" destId="{C56291AE-9789-4F06-86B1-E944663021F9}" srcOrd="3" destOrd="0" presId="urn:microsoft.com/office/officeart/2005/8/layout/funnel1"/>
    <dgm:cxn modelId="{28433CCD-B601-424A-A4C4-4186CFDB5F67}" type="presParOf" srcId="{492BC883-D6E4-421D-885F-9BC8F8ACCC35}" destId="{ABA02259-C293-4B53-9C06-676FA7FF6773}" srcOrd="4" destOrd="0" presId="urn:microsoft.com/office/officeart/2005/8/layout/funnel1"/>
    <dgm:cxn modelId="{9EA254D3-3CFF-455B-A1B6-EE4D4BA6E71E}" type="presParOf" srcId="{492BC883-D6E4-421D-885F-9BC8F8ACCC35}" destId="{C463AB34-949A-46B8-9BB0-0C142D7FE2D2}" srcOrd="5" destOrd="0" presId="urn:microsoft.com/office/officeart/2005/8/layout/funnel1"/>
    <dgm:cxn modelId="{B477B5A4-7C9C-4AB1-9E2E-F6D41249871E}" type="presParOf" srcId="{492BC883-D6E4-421D-885F-9BC8F8ACCC35}" destId="{D019E157-7B57-45F7-A0D7-EAC12F0A0F0D}"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ABDCB1-2330-4CC0-ACE9-2C31572B08E9}"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n-US"/>
        </a:p>
      </dgm:t>
    </dgm:pt>
    <dgm:pt modelId="{B3024E73-00A8-4E2B-84B6-7F2C0A5780CF}">
      <dgm:prSet phldrT="[Text]"/>
      <dgm:spPr/>
      <dgm:t>
        <a:bodyPr/>
        <a:lstStyle/>
        <a:p>
          <a:r>
            <a:rPr lang="en-US" dirty="0" smtClean="0"/>
            <a:t>IT Systems</a:t>
          </a:r>
          <a:endParaRPr lang="en-US" dirty="0"/>
        </a:p>
      </dgm:t>
    </dgm:pt>
    <dgm:pt modelId="{760D35D0-6FE8-43FD-A20F-45D675512073}" type="parTrans" cxnId="{B863085C-C98A-45E8-AD3C-820FE31F7FB7}">
      <dgm:prSet/>
      <dgm:spPr/>
      <dgm:t>
        <a:bodyPr/>
        <a:lstStyle/>
        <a:p>
          <a:endParaRPr lang="en-US"/>
        </a:p>
      </dgm:t>
    </dgm:pt>
    <dgm:pt modelId="{4289DB28-2E0A-492E-A459-F2C6765DE3FC}" type="sibTrans" cxnId="{B863085C-C98A-45E8-AD3C-820FE31F7FB7}">
      <dgm:prSet/>
      <dgm:spPr/>
      <dgm:t>
        <a:bodyPr/>
        <a:lstStyle/>
        <a:p>
          <a:endParaRPr lang="en-US"/>
        </a:p>
      </dgm:t>
    </dgm:pt>
    <dgm:pt modelId="{F111C24E-6F48-45E8-8C6D-390825E3610D}">
      <dgm:prSet phldrT="[Text]" custT="1"/>
      <dgm:spPr/>
      <dgm:t>
        <a:bodyPr/>
        <a:lstStyle/>
        <a:p>
          <a:r>
            <a:rPr lang="en-US" sz="1800" dirty="0" smtClean="0"/>
            <a:t>To-be Definition</a:t>
          </a:r>
          <a:endParaRPr lang="en-US" sz="1800" dirty="0"/>
        </a:p>
      </dgm:t>
    </dgm:pt>
    <dgm:pt modelId="{E4703AEF-90AB-41A2-925A-574AFD0BC613}" type="parTrans" cxnId="{A6324242-340C-49B6-8210-14DEB1A7EB3C}">
      <dgm:prSet/>
      <dgm:spPr/>
      <dgm:t>
        <a:bodyPr/>
        <a:lstStyle/>
        <a:p>
          <a:endParaRPr lang="en-US"/>
        </a:p>
      </dgm:t>
    </dgm:pt>
    <dgm:pt modelId="{B5B6844D-353E-45AD-831B-DB92DB54E4BC}" type="sibTrans" cxnId="{A6324242-340C-49B6-8210-14DEB1A7EB3C}">
      <dgm:prSet/>
      <dgm:spPr/>
      <dgm:t>
        <a:bodyPr/>
        <a:lstStyle/>
        <a:p>
          <a:endParaRPr lang="en-US"/>
        </a:p>
      </dgm:t>
    </dgm:pt>
    <dgm:pt modelId="{462EAF7F-4A52-408C-B765-B4CBE2489ACE}">
      <dgm:prSet phldrT="[Text]"/>
      <dgm:spPr/>
      <dgm:t>
        <a:bodyPr/>
        <a:lstStyle/>
        <a:p>
          <a:r>
            <a:rPr lang="en-US" dirty="0" smtClean="0"/>
            <a:t>Business Processes</a:t>
          </a:r>
          <a:endParaRPr lang="en-US" dirty="0"/>
        </a:p>
      </dgm:t>
    </dgm:pt>
    <dgm:pt modelId="{581366EF-CA97-4010-9D61-20905A22D18E}" type="sibTrans" cxnId="{7F1307FF-A84C-429E-916E-63F51AEAC9C9}">
      <dgm:prSet/>
      <dgm:spPr/>
      <dgm:t>
        <a:bodyPr/>
        <a:lstStyle/>
        <a:p>
          <a:endParaRPr lang="en-US"/>
        </a:p>
      </dgm:t>
    </dgm:pt>
    <dgm:pt modelId="{9DE8D1E9-D716-4964-9708-EEDD88A3F345}" type="parTrans" cxnId="{7F1307FF-A84C-429E-916E-63F51AEAC9C9}">
      <dgm:prSet/>
      <dgm:spPr/>
      <dgm:t>
        <a:bodyPr/>
        <a:lstStyle/>
        <a:p>
          <a:endParaRPr lang="en-US"/>
        </a:p>
      </dgm:t>
    </dgm:pt>
    <dgm:pt modelId="{6C747E9B-A0CA-49A5-B1D1-31F5911843B4}">
      <dgm:prSet phldrT="[Text]"/>
      <dgm:spPr/>
      <dgm:t>
        <a:bodyPr/>
        <a:lstStyle/>
        <a:p>
          <a:r>
            <a:rPr lang="en-US" dirty="0" smtClean="0"/>
            <a:t>People</a:t>
          </a:r>
          <a:endParaRPr lang="en-US" dirty="0"/>
        </a:p>
      </dgm:t>
    </dgm:pt>
    <dgm:pt modelId="{4EEBC1E8-5C17-4EF8-ACDC-A1CE71ABE588}" type="sibTrans" cxnId="{162A9511-06CC-4433-8442-A84F1466D97D}">
      <dgm:prSet/>
      <dgm:spPr/>
      <dgm:t>
        <a:bodyPr/>
        <a:lstStyle/>
        <a:p>
          <a:endParaRPr lang="en-US"/>
        </a:p>
      </dgm:t>
    </dgm:pt>
    <dgm:pt modelId="{C5E96C16-EA07-46D7-9159-B12DF6FADF35}" type="parTrans" cxnId="{162A9511-06CC-4433-8442-A84F1466D97D}">
      <dgm:prSet/>
      <dgm:spPr/>
      <dgm:t>
        <a:bodyPr/>
        <a:lstStyle/>
        <a:p>
          <a:endParaRPr lang="en-US"/>
        </a:p>
      </dgm:t>
    </dgm:pt>
    <dgm:pt modelId="{492BC883-D6E4-421D-885F-9BC8F8ACCC35}" type="pres">
      <dgm:prSet presAssocID="{4CABDCB1-2330-4CC0-ACE9-2C31572B08E9}" presName="Name0" presStyleCnt="0">
        <dgm:presLayoutVars>
          <dgm:chMax val="4"/>
          <dgm:resizeHandles val="exact"/>
        </dgm:presLayoutVars>
      </dgm:prSet>
      <dgm:spPr/>
      <dgm:t>
        <a:bodyPr/>
        <a:lstStyle/>
        <a:p>
          <a:endParaRPr lang="en-US"/>
        </a:p>
      </dgm:t>
    </dgm:pt>
    <dgm:pt modelId="{6264E08C-F0BE-40AD-B533-D96E5A089465}" type="pres">
      <dgm:prSet presAssocID="{4CABDCB1-2330-4CC0-ACE9-2C31572B08E9}" presName="ellipse" presStyleLbl="trBgShp" presStyleIdx="0" presStyleCnt="1"/>
      <dgm:spPr/>
    </dgm:pt>
    <dgm:pt modelId="{125AFBE5-185C-4CD4-99F8-4E38C24ADCD2}" type="pres">
      <dgm:prSet presAssocID="{4CABDCB1-2330-4CC0-ACE9-2C31572B08E9}" presName="arrow1" presStyleLbl="fgShp" presStyleIdx="0" presStyleCnt="1"/>
      <dgm:spPr/>
      <dgm:t>
        <a:bodyPr/>
        <a:lstStyle/>
        <a:p>
          <a:endParaRPr lang="en-US"/>
        </a:p>
      </dgm:t>
    </dgm:pt>
    <dgm:pt modelId="{32D74E0C-E6D2-477F-81E3-9CAC5799FA86}" type="pres">
      <dgm:prSet presAssocID="{4CABDCB1-2330-4CC0-ACE9-2C31572B08E9}" presName="rectangle" presStyleLbl="revTx" presStyleIdx="0" presStyleCnt="1">
        <dgm:presLayoutVars>
          <dgm:bulletEnabled val="1"/>
        </dgm:presLayoutVars>
      </dgm:prSet>
      <dgm:spPr/>
      <dgm:t>
        <a:bodyPr/>
        <a:lstStyle/>
        <a:p>
          <a:endParaRPr lang="en-US"/>
        </a:p>
      </dgm:t>
    </dgm:pt>
    <dgm:pt modelId="{C56291AE-9789-4F06-86B1-E944663021F9}" type="pres">
      <dgm:prSet presAssocID="{462EAF7F-4A52-408C-B765-B4CBE2489ACE}" presName="item1" presStyleLbl="node1" presStyleIdx="0" presStyleCnt="3">
        <dgm:presLayoutVars>
          <dgm:bulletEnabled val="1"/>
        </dgm:presLayoutVars>
      </dgm:prSet>
      <dgm:spPr/>
      <dgm:t>
        <a:bodyPr/>
        <a:lstStyle/>
        <a:p>
          <a:endParaRPr lang="en-US"/>
        </a:p>
      </dgm:t>
    </dgm:pt>
    <dgm:pt modelId="{ABA02259-C293-4B53-9C06-676FA7FF6773}" type="pres">
      <dgm:prSet presAssocID="{B3024E73-00A8-4E2B-84B6-7F2C0A5780CF}" presName="item2" presStyleLbl="node1" presStyleIdx="1" presStyleCnt="3">
        <dgm:presLayoutVars>
          <dgm:bulletEnabled val="1"/>
        </dgm:presLayoutVars>
      </dgm:prSet>
      <dgm:spPr/>
      <dgm:t>
        <a:bodyPr/>
        <a:lstStyle/>
        <a:p>
          <a:endParaRPr lang="en-US"/>
        </a:p>
      </dgm:t>
    </dgm:pt>
    <dgm:pt modelId="{C463AB34-949A-46B8-9BB0-0C142D7FE2D2}" type="pres">
      <dgm:prSet presAssocID="{F111C24E-6F48-45E8-8C6D-390825E3610D}" presName="item3" presStyleLbl="node1" presStyleIdx="2" presStyleCnt="3">
        <dgm:presLayoutVars>
          <dgm:bulletEnabled val="1"/>
        </dgm:presLayoutVars>
      </dgm:prSet>
      <dgm:spPr/>
      <dgm:t>
        <a:bodyPr/>
        <a:lstStyle/>
        <a:p>
          <a:endParaRPr lang="en-US"/>
        </a:p>
      </dgm:t>
    </dgm:pt>
    <dgm:pt modelId="{D019E157-7B57-45F7-A0D7-EAC12F0A0F0D}" type="pres">
      <dgm:prSet presAssocID="{4CABDCB1-2330-4CC0-ACE9-2C31572B08E9}" presName="funnel" presStyleLbl="trAlignAcc1" presStyleIdx="0" presStyleCnt="1"/>
      <dgm:spPr/>
      <dgm:t>
        <a:bodyPr/>
        <a:lstStyle/>
        <a:p>
          <a:endParaRPr lang="en-US"/>
        </a:p>
      </dgm:t>
    </dgm:pt>
  </dgm:ptLst>
  <dgm:cxnLst>
    <dgm:cxn modelId="{A6324242-340C-49B6-8210-14DEB1A7EB3C}" srcId="{4CABDCB1-2330-4CC0-ACE9-2C31572B08E9}" destId="{F111C24E-6F48-45E8-8C6D-390825E3610D}" srcOrd="3" destOrd="0" parTransId="{E4703AEF-90AB-41A2-925A-574AFD0BC613}" sibTransId="{B5B6844D-353E-45AD-831B-DB92DB54E4BC}"/>
    <dgm:cxn modelId="{631A2988-2FBC-4B01-A912-13455FE783B3}" type="presOf" srcId="{462EAF7F-4A52-408C-B765-B4CBE2489ACE}" destId="{ABA02259-C293-4B53-9C06-676FA7FF6773}" srcOrd="0" destOrd="0" presId="urn:microsoft.com/office/officeart/2005/8/layout/funnel1"/>
    <dgm:cxn modelId="{162A9511-06CC-4433-8442-A84F1466D97D}" srcId="{4CABDCB1-2330-4CC0-ACE9-2C31572B08E9}" destId="{6C747E9B-A0CA-49A5-B1D1-31F5911843B4}" srcOrd="0" destOrd="0" parTransId="{C5E96C16-EA07-46D7-9159-B12DF6FADF35}" sibTransId="{4EEBC1E8-5C17-4EF8-ACDC-A1CE71ABE588}"/>
    <dgm:cxn modelId="{116C930F-9848-4393-A82C-6F961CB2B05A}" type="presOf" srcId="{F111C24E-6F48-45E8-8C6D-390825E3610D}" destId="{32D74E0C-E6D2-477F-81E3-9CAC5799FA86}" srcOrd="0" destOrd="0" presId="urn:microsoft.com/office/officeart/2005/8/layout/funnel1"/>
    <dgm:cxn modelId="{EA7AB98F-E28E-4009-A0A8-C521426BC136}" type="presOf" srcId="{6C747E9B-A0CA-49A5-B1D1-31F5911843B4}" destId="{C463AB34-949A-46B8-9BB0-0C142D7FE2D2}" srcOrd="0" destOrd="0" presId="urn:microsoft.com/office/officeart/2005/8/layout/funnel1"/>
    <dgm:cxn modelId="{176AD9B5-3CC4-4065-BF17-ADA7A4421F74}" type="presOf" srcId="{B3024E73-00A8-4E2B-84B6-7F2C0A5780CF}" destId="{C56291AE-9789-4F06-86B1-E944663021F9}" srcOrd="0" destOrd="0" presId="urn:microsoft.com/office/officeart/2005/8/layout/funnel1"/>
    <dgm:cxn modelId="{B863085C-C98A-45E8-AD3C-820FE31F7FB7}" srcId="{4CABDCB1-2330-4CC0-ACE9-2C31572B08E9}" destId="{B3024E73-00A8-4E2B-84B6-7F2C0A5780CF}" srcOrd="2" destOrd="0" parTransId="{760D35D0-6FE8-43FD-A20F-45D675512073}" sibTransId="{4289DB28-2E0A-492E-A459-F2C6765DE3FC}"/>
    <dgm:cxn modelId="{7F1307FF-A84C-429E-916E-63F51AEAC9C9}" srcId="{4CABDCB1-2330-4CC0-ACE9-2C31572B08E9}" destId="{462EAF7F-4A52-408C-B765-B4CBE2489ACE}" srcOrd="1" destOrd="0" parTransId="{9DE8D1E9-D716-4964-9708-EEDD88A3F345}" sibTransId="{581366EF-CA97-4010-9D61-20905A22D18E}"/>
    <dgm:cxn modelId="{E39E163E-D004-4CC0-946B-8FA1CCEBAC39}" type="presOf" srcId="{4CABDCB1-2330-4CC0-ACE9-2C31572B08E9}" destId="{492BC883-D6E4-421D-885F-9BC8F8ACCC35}" srcOrd="0" destOrd="0" presId="urn:microsoft.com/office/officeart/2005/8/layout/funnel1"/>
    <dgm:cxn modelId="{7C410DB1-15A0-4C34-B655-A49D89A41B92}" type="presParOf" srcId="{492BC883-D6E4-421D-885F-9BC8F8ACCC35}" destId="{6264E08C-F0BE-40AD-B533-D96E5A089465}" srcOrd="0" destOrd="0" presId="urn:microsoft.com/office/officeart/2005/8/layout/funnel1"/>
    <dgm:cxn modelId="{7D80791E-7260-4067-B43F-F20F326A3664}" type="presParOf" srcId="{492BC883-D6E4-421D-885F-9BC8F8ACCC35}" destId="{125AFBE5-185C-4CD4-99F8-4E38C24ADCD2}" srcOrd="1" destOrd="0" presId="urn:microsoft.com/office/officeart/2005/8/layout/funnel1"/>
    <dgm:cxn modelId="{E9A7B90A-E86A-4B53-9208-818C0ADBBAA0}" type="presParOf" srcId="{492BC883-D6E4-421D-885F-9BC8F8ACCC35}" destId="{32D74E0C-E6D2-477F-81E3-9CAC5799FA86}" srcOrd="2" destOrd="0" presId="urn:microsoft.com/office/officeart/2005/8/layout/funnel1"/>
    <dgm:cxn modelId="{A447E245-9446-40F3-BA87-EFFC7BEDC37F}" type="presParOf" srcId="{492BC883-D6E4-421D-885F-9BC8F8ACCC35}" destId="{C56291AE-9789-4F06-86B1-E944663021F9}" srcOrd="3" destOrd="0" presId="urn:microsoft.com/office/officeart/2005/8/layout/funnel1"/>
    <dgm:cxn modelId="{A7D498A2-2C0B-4904-9F26-34C12C430D55}" type="presParOf" srcId="{492BC883-D6E4-421D-885F-9BC8F8ACCC35}" destId="{ABA02259-C293-4B53-9C06-676FA7FF6773}" srcOrd="4" destOrd="0" presId="urn:microsoft.com/office/officeart/2005/8/layout/funnel1"/>
    <dgm:cxn modelId="{A714DE31-4A60-484D-9AD7-78F6B9D199BC}" type="presParOf" srcId="{492BC883-D6E4-421D-885F-9BC8F8ACCC35}" destId="{C463AB34-949A-46B8-9BB0-0C142D7FE2D2}" srcOrd="5" destOrd="0" presId="urn:microsoft.com/office/officeart/2005/8/layout/funnel1"/>
    <dgm:cxn modelId="{3BBAF9ED-A837-484C-A00C-513C42539411}" type="presParOf" srcId="{492BC883-D6E4-421D-885F-9BC8F8ACCC35}" destId="{D019E157-7B57-45F7-A0D7-EAC12F0A0F0D}"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638D18-153A-4731-ABE6-3CF03E89F30B}" type="doc">
      <dgm:prSet loTypeId="urn:microsoft.com/office/officeart/2005/8/layout/chevron1" loCatId="process" qsTypeId="urn:microsoft.com/office/officeart/2005/8/quickstyle/simple1" qsCatId="simple" csTypeId="urn:microsoft.com/office/officeart/2005/8/colors/accent1_2" csCatId="accent1" phldr="1"/>
      <dgm:spPr/>
    </dgm:pt>
    <dgm:pt modelId="{9D58123C-4000-4974-87A8-186459C1B337}">
      <dgm:prSet phldrT="[Text]"/>
      <dgm:spPr/>
      <dgm:t>
        <a:bodyPr/>
        <a:lstStyle/>
        <a:p>
          <a:r>
            <a:rPr lang="en-US" dirty="0" smtClean="0"/>
            <a:t>Implementation Approach and Plan</a:t>
          </a:r>
          <a:endParaRPr lang="en-US" dirty="0"/>
        </a:p>
      </dgm:t>
    </dgm:pt>
    <dgm:pt modelId="{FADF8F0A-E336-4C1C-9FE0-806E26175F41}" type="parTrans" cxnId="{52E3BD81-D29B-44C9-BD46-31977B47F95E}">
      <dgm:prSet/>
      <dgm:spPr/>
      <dgm:t>
        <a:bodyPr/>
        <a:lstStyle/>
        <a:p>
          <a:endParaRPr lang="en-US"/>
        </a:p>
      </dgm:t>
    </dgm:pt>
    <dgm:pt modelId="{D161ACA3-610A-4255-A65D-4E9CEF02C051}" type="sibTrans" cxnId="{52E3BD81-D29B-44C9-BD46-31977B47F95E}">
      <dgm:prSet/>
      <dgm:spPr/>
      <dgm:t>
        <a:bodyPr/>
        <a:lstStyle/>
        <a:p>
          <a:endParaRPr lang="en-US"/>
        </a:p>
      </dgm:t>
    </dgm:pt>
    <dgm:pt modelId="{A67DE3C7-09B2-4155-BCB3-EC142CC726F5}">
      <dgm:prSet phldrT="[Text]"/>
      <dgm:spPr/>
      <dgm:t>
        <a:bodyPr/>
        <a:lstStyle/>
        <a:p>
          <a:r>
            <a:rPr lang="en-US" dirty="0" smtClean="0"/>
            <a:t>Business Model Definition</a:t>
          </a:r>
          <a:endParaRPr lang="en-US" dirty="0"/>
        </a:p>
      </dgm:t>
    </dgm:pt>
    <dgm:pt modelId="{C1C36CD4-BDCB-4A69-8BD1-C6ABEC988800}" type="parTrans" cxnId="{16F2207E-FBE8-4D1D-A890-9F25B2A94CEF}">
      <dgm:prSet/>
      <dgm:spPr/>
      <dgm:t>
        <a:bodyPr/>
        <a:lstStyle/>
        <a:p>
          <a:endParaRPr lang="en-US"/>
        </a:p>
      </dgm:t>
    </dgm:pt>
    <dgm:pt modelId="{502668B0-2C0E-4D9F-8C1B-95405295F14D}" type="sibTrans" cxnId="{16F2207E-FBE8-4D1D-A890-9F25B2A94CEF}">
      <dgm:prSet/>
      <dgm:spPr/>
      <dgm:t>
        <a:bodyPr/>
        <a:lstStyle/>
        <a:p>
          <a:endParaRPr lang="en-US"/>
        </a:p>
      </dgm:t>
    </dgm:pt>
    <dgm:pt modelId="{20AEF5FE-7D9C-47D9-89E8-806CAB66EFBB}">
      <dgm:prSet phldrT="[Text]"/>
      <dgm:spPr/>
      <dgm:t>
        <a:bodyPr/>
        <a:lstStyle/>
        <a:p>
          <a:r>
            <a:rPr lang="en-US" dirty="0" smtClean="0"/>
            <a:t>RFP and Contract Development</a:t>
          </a:r>
          <a:endParaRPr lang="en-US" dirty="0"/>
        </a:p>
      </dgm:t>
    </dgm:pt>
    <dgm:pt modelId="{99051413-6212-428D-B779-396AA9CC5E4D}" type="parTrans" cxnId="{5866CF3C-2CB7-4A02-B44D-8924A3F7DC39}">
      <dgm:prSet/>
      <dgm:spPr/>
      <dgm:t>
        <a:bodyPr/>
        <a:lstStyle/>
        <a:p>
          <a:endParaRPr lang="en-US"/>
        </a:p>
      </dgm:t>
    </dgm:pt>
    <dgm:pt modelId="{AA649296-8A21-420B-B4ED-65E7D24DD029}" type="sibTrans" cxnId="{5866CF3C-2CB7-4A02-B44D-8924A3F7DC39}">
      <dgm:prSet/>
      <dgm:spPr/>
      <dgm:t>
        <a:bodyPr/>
        <a:lstStyle/>
        <a:p>
          <a:endParaRPr lang="en-US"/>
        </a:p>
      </dgm:t>
    </dgm:pt>
    <dgm:pt modelId="{3CDCEBF9-B6EC-4E59-A9A1-23D890F6BD14}">
      <dgm:prSet phldrT="[Text]"/>
      <dgm:spPr/>
      <dgm:t>
        <a:bodyPr/>
        <a:lstStyle/>
        <a:p>
          <a:r>
            <a:rPr lang="en-US" dirty="0" smtClean="0"/>
            <a:t>Vendor Evaluation and Selection</a:t>
          </a:r>
          <a:endParaRPr lang="en-US" dirty="0"/>
        </a:p>
      </dgm:t>
    </dgm:pt>
    <dgm:pt modelId="{1E7522C7-06AE-402A-B256-2A240BA3AA5E}" type="parTrans" cxnId="{DA7942F2-CE3E-4343-9A5C-050E4EE62367}">
      <dgm:prSet/>
      <dgm:spPr/>
      <dgm:t>
        <a:bodyPr/>
        <a:lstStyle/>
        <a:p>
          <a:endParaRPr lang="en-US"/>
        </a:p>
      </dgm:t>
    </dgm:pt>
    <dgm:pt modelId="{DC9280E3-690F-40AE-A017-C82B892FB5CC}" type="sibTrans" cxnId="{DA7942F2-CE3E-4343-9A5C-050E4EE62367}">
      <dgm:prSet/>
      <dgm:spPr/>
      <dgm:t>
        <a:bodyPr/>
        <a:lstStyle/>
        <a:p>
          <a:endParaRPr lang="en-US"/>
        </a:p>
      </dgm:t>
    </dgm:pt>
    <dgm:pt modelId="{04E4B7C1-4F2F-42D2-929C-FC2CE05FF015}" type="pres">
      <dgm:prSet presAssocID="{D8638D18-153A-4731-ABE6-3CF03E89F30B}" presName="Name0" presStyleCnt="0">
        <dgm:presLayoutVars>
          <dgm:dir/>
          <dgm:animLvl val="lvl"/>
          <dgm:resizeHandles val="exact"/>
        </dgm:presLayoutVars>
      </dgm:prSet>
      <dgm:spPr/>
    </dgm:pt>
    <dgm:pt modelId="{50AA9E32-4856-402C-AA73-DFBF288FBAD5}" type="pres">
      <dgm:prSet presAssocID="{9D58123C-4000-4974-87A8-186459C1B337}" presName="parTxOnly" presStyleLbl="node1" presStyleIdx="0" presStyleCnt="4">
        <dgm:presLayoutVars>
          <dgm:chMax val="0"/>
          <dgm:chPref val="0"/>
          <dgm:bulletEnabled val="1"/>
        </dgm:presLayoutVars>
      </dgm:prSet>
      <dgm:spPr/>
      <dgm:t>
        <a:bodyPr/>
        <a:lstStyle/>
        <a:p>
          <a:endParaRPr lang="en-US"/>
        </a:p>
      </dgm:t>
    </dgm:pt>
    <dgm:pt modelId="{319E46B9-BAAF-4612-8177-C62496EC2E3A}" type="pres">
      <dgm:prSet presAssocID="{D161ACA3-610A-4255-A65D-4E9CEF02C051}" presName="parTxOnlySpace" presStyleCnt="0"/>
      <dgm:spPr/>
    </dgm:pt>
    <dgm:pt modelId="{6684C3D4-CD28-478D-81D7-AFECAEACE281}" type="pres">
      <dgm:prSet presAssocID="{A67DE3C7-09B2-4155-BCB3-EC142CC726F5}" presName="parTxOnly" presStyleLbl="node1" presStyleIdx="1" presStyleCnt="4">
        <dgm:presLayoutVars>
          <dgm:chMax val="0"/>
          <dgm:chPref val="0"/>
          <dgm:bulletEnabled val="1"/>
        </dgm:presLayoutVars>
      </dgm:prSet>
      <dgm:spPr/>
      <dgm:t>
        <a:bodyPr/>
        <a:lstStyle/>
        <a:p>
          <a:endParaRPr lang="en-US"/>
        </a:p>
      </dgm:t>
    </dgm:pt>
    <dgm:pt modelId="{F4A9BBBF-B36E-45BE-896C-C55DA4FE85F9}" type="pres">
      <dgm:prSet presAssocID="{502668B0-2C0E-4D9F-8C1B-95405295F14D}" presName="parTxOnlySpace" presStyleCnt="0"/>
      <dgm:spPr/>
    </dgm:pt>
    <dgm:pt modelId="{6FD85C41-E4A1-4F3F-95A3-43D388A96B7F}" type="pres">
      <dgm:prSet presAssocID="{20AEF5FE-7D9C-47D9-89E8-806CAB66EFBB}" presName="parTxOnly" presStyleLbl="node1" presStyleIdx="2" presStyleCnt="4">
        <dgm:presLayoutVars>
          <dgm:chMax val="0"/>
          <dgm:chPref val="0"/>
          <dgm:bulletEnabled val="1"/>
        </dgm:presLayoutVars>
      </dgm:prSet>
      <dgm:spPr/>
      <dgm:t>
        <a:bodyPr/>
        <a:lstStyle/>
        <a:p>
          <a:endParaRPr lang="en-US"/>
        </a:p>
      </dgm:t>
    </dgm:pt>
    <dgm:pt modelId="{85BB73CD-AA52-438F-AD94-07C12BAAD53E}" type="pres">
      <dgm:prSet presAssocID="{AA649296-8A21-420B-B4ED-65E7D24DD029}" presName="parTxOnlySpace" presStyleCnt="0"/>
      <dgm:spPr/>
    </dgm:pt>
    <dgm:pt modelId="{F3142E97-91D0-474D-A82F-D854C60B0E19}" type="pres">
      <dgm:prSet presAssocID="{3CDCEBF9-B6EC-4E59-A9A1-23D890F6BD14}" presName="parTxOnly" presStyleLbl="node1" presStyleIdx="3" presStyleCnt="4">
        <dgm:presLayoutVars>
          <dgm:chMax val="0"/>
          <dgm:chPref val="0"/>
          <dgm:bulletEnabled val="1"/>
        </dgm:presLayoutVars>
      </dgm:prSet>
      <dgm:spPr/>
      <dgm:t>
        <a:bodyPr/>
        <a:lstStyle/>
        <a:p>
          <a:endParaRPr lang="en-US"/>
        </a:p>
      </dgm:t>
    </dgm:pt>
  </dgm:ptLst>
  <dgm:cxnLst>
    <dgm:cxn modelId="{52E3BD81-D29B-44C9-BD46-31977B47F95E}" srcId="{D8638D18-153A-4731-ABE6-3CF03E89F30B}" destId="{9D58123C-4000-4974-87A8-186459C1B337}" srcOrd="0" destOrd="0" parTransId="{FADF8F0A-E336-4C1C-9FE0-806E26175F41}" sibTransId="{D161ACA3-610A-4255-A65D-4E9CEF02C051}"/>
    <dgm:cxn modelId="{DA7942F2-CE3E-4343-9A5C-050E4EE62367}" srcId="{D8638D18-153A-4731-ABE6-3CF03E89F30B}" destId="{3CDCEBF9-B6EC-4E59-A9A1-23D890F6BD14}" srcOrd="3" destOrd="0" parTransId="{1E7522C7-06AE-402A-B256-2A240BA3AA5E}" sibTransId="{DC9280E3-690F-40AE-A017-C82B892FB5CC}"/>
    <dgm:cxn modelId="{1D0E1F4E-0798-492D-AAA3-2A21A4BC1104}" type="presOf" srcId="{3CDCEBF9-B6EC-4E59-A9A1-23D890F6BD14}" destId="{F3142E97-91D0-474D-A82F-D854C60B0E19}" srcOrd="0" destOrd="0" presId="urn:microsoft.com/office/officeart/2005/8/layout/chevron1"/>
    <dgm:cxn modelId="{26702AFE-2E3F-476B-A517-170FC27B4626}" type="presOf" srcId="{9D58123C-4000-4974-87A8-186459C1B337}" destId="{50AA9E32-4856-402C-AA73-DFBF288FBAD5}" srcOrd="0" destOrd="0" presId="urn:microsoft.com/office/officeart/2005/8/layout/chevron1"/>
    <dgm:cxn modelId="{3E75157E-4881-44ED-B6B4-1F3E50077E86}" type="presOf" srcId="{A67DE3C7-09B2-4155-BCB3-EC142CC726F5}" destId="{6684C3D4-CD28-478D-81D7-AFECAEACE281}" srcOrd="0" destOrd="0" presId="urn:microsoft.com/office/officeart/2005/8/layout/chevron1"/>
    <dgm:cxn modelId="{808EB44A-75D1-4434-9DE9-9F675A9472F2}" type="presOf" srcId="{D8638D18-153A-4731-ABE6-3CF03E89F30B}" destId="{04E4B7C1-4F2F-42D2-929C-FC2CE05FF015}" srcOrd="0" destOrd="0" presId="urn:microsoft.com/office/officeart/2005/8/layout/chevron1"/>
    <dgm:cxn modelId="{DE53813D-0F63-4D22-928D-015E79F6FFAD}" type="presOf" srcId="{20AEF5FE-7D9C-47D9-89E8-806CAB66EFBB}" destId="{6FD85C41-E4A1-4F3F-95A3-43D388A96B7F}" srcOrd="0" destOrd="0" presId="urn:microsoft.com/office/officeart/2005/8/layout/chevron1"/>
    <dgm:cxn modelId="{16F2207E-FBE8-4D1D-A890-9F25B2A94CEF}" srcId="{D8638D18-153A-4731-ABE6-3CF03E89F30B}" destId="{A67DE3C7-09B2-4155-BCB3-EC142CC726F5}" srcOrd="1" destOrd="0" parTransId="{C1C36CD4-BDCB-4A69-8BD1-C6ABEC988800}" sibTransId="{502668B0-2C0E-4D9F-8C1B-95405295F14D}"/>
    <dgm:cxn modelId="{5866CF3C-2CB7-4A02-B44D-8924A3F7DC39}" srcId="{D8638D18-153A-4731-ABE6-3CF03E89F30B}" destId="{20AEF5FE-7D9C-47D9-89E8-806CAB66EFBB}" srcOrd="2" destOrd="0" parTransId="{99051413-6212-428D-B779-396AA9CC5E4D}" sibTransId="{AA649296-8A21-420B-B4ED-65E7D24DD029}"/>
    <dgm:cxn modelId="{73319FFA-3197-4E0B-9957-3B8AD2476E9C}" type="presParOf" srcId="{04E4B7C1-4F2F-42D2-929C-FC2CE05FF015}" destId="{50AA9E32-4856-402C-AA73-DFBF288FBAD5}" srcOrd="0" destOrd="0" presId="urn:microsoft.com/office/officeart/2005/8/layout/chevron1"/>
    <dgm:cxn modelId="{96C49DC8-9F34-41EB-9DD6-6DEDA26C4DF2}" type="presParOf" srcId="{04E4B7C1-4F2F-42D2-929C-FC2CE05FF015}" destId="{319E46B9-BAAF-4612-8177-C62496EC2E3A}" srcOrd="1" destOrd="0" presId="urn:microsoft.com/office/officeart/2005/8/layout/chevron1"/>
    <dgm:cxn modelId="{CF6CD4C5-B609-45D9-A958-7D7BC2C84ED0}" type="presParOf" srcId="{04E4B7C1-4F2F-42D2-929C-FC2CE05FF015}" destId="{6684C3D4-CD28-478D-81D7-AFECAEACE281}" srcOrd="2" destOrd="0" presId="urn:microsoft.com/office/officeart/2005/8/layout/chevron1"/>
    <dgm:cxn modelId="{E741AF98-EEC4-4C21-9564-2D6605F67344}" type="presParOf" srcId="{04E4B7C1-4F2F-42D2-929C-FC2CE05FF015}" destId="{F4A9BBBF-B36E-45BE-896C-C55DA4FE85F9}" srcOrd="3" destOrd="0" presId="urn:microsoft.com/office/officeart/2005/8/layout/chevron1"/>
    <dgm:cxn modelId="{3817E941-EEC2-4471-A691-CD3E85352B87}" type="presParOf" srcId="{04E4B7C1-4F2F-42D2-929C-FC2CE05FF015}" destId="{6FD85C41-E4A1-4F3F-95A3-43D388A96B7F}" srcOrd="4" destOrd="0" presId="urn:microsoft.com/office/officeart/2005/8/layout/chevron1"/>
    <dgm:cxn modelId="{04DD4343-8AA2-4EFA-919D-F382FB18A0DC}" type="presParOf" srcId="{04E4B7C1-4F2F-42D2-929C-FC2CE05FF015}" destId="{85BB73CD-AA52-438F-AD94-07C12BAAD53E}" srcOrd="5" destOrd="0" presId="urn:microsoft.com/office/officeart/2005/8/layout/chevron1"/>
    <dgm:cxn modelId="{30A0C3EE-F20B-4741-9737-054DF5B372BF}" type="presParOf" srcId="{04E4B7C1-4F2F-42D2-929C-FC2CE05FF015}" destId="{F3142E97-91D0-474D-A82F-D854C60B0E19}"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638D18-153A-4731-ABE6-3CF03E89F30B}" type="doc">
      <dgm:prSet loTypeId="urn:microsoft.com/office/officeart/2005/8/layout/chevron1" loCatId="process" qsTypeId="urn:microsoft.com/office/officeart/2005/8/quickstyle/simple1" qsCatId="simple" csTypeId="urn:microsoft.com/office/officeart/2005/8/colors/accent1_2" csCatId="accent1" phldr="1"/>
      <dgm:spPr/>
    </dgm:pt>
    <dgm:pt modelId="{9D58123C-4000-4974-87A8-186459C1B337}">
      <dgm:prSet phldrT="[Text]"/>
      <dgm:spPr/>
      <dgm:t>
        <a:bodyPr/>
        <a:lstStyle/>
        <a:p>
          <a:r>
            <a:rPr lang="en-US" dirty="0" smtClean="0"/>
            <a:t>Implementation Approach and Plan</a:t>
          </a:r>
          <a:endParaRPr lang="en-US" dirty="0"/>
        </a:p>
      </dgm:t>
    </dgm:pt>
    <dgm:pt modelId="{FADF8F0A-E336-4C1C-9FE0-806E26175F41}" type="parTrans" cxnId="{52E3BD81-D29B-44C9-BD46-31977B47F95E}">
      <dgm:prSet/>
      <dgm:spPr/>
      <dgm:t>
        <a:bodyPr/>
        <a:lstStyle/>
        <a:p>
          <a:endParaRPr lang="en-US"/>
        </a:p>
      </dgm:t>
    </dgm:pt>
    <dgm:pt modelId="{D161ACA3-610A-4255-A65D-4E9CEF02C051}" type="sibTrans" cxnId="{52E3BD81-D29B-44C9-BD46-31977B47F95E}">
      <dgm:prSet/>
      <dgm:spPr/>
      <dgm:t>
        <a:bodyPr/>
        <a:lstStyle/>
        <a:p>
          <a:endParaRPr lang="en-US"/>
        </a:p>
      </dgm:t>
    </dgm:pt>
    <dgm:pt modelId="{A67DE3C7-09B2-4155-BCB3-EC142CC726F5}">
      <dgm:prSet phldrT="[Text]"/>
      <dgm:spPr/>
      <dgm:t>
        <a:bodyPr/>
        <a:lstStyle/>
        <a:p>
          <a:r>
            <a:rPr lang="en-US" dirty="0" smtClean="0"/>
            <a:t>Business Model Definition</a:t>
          </a:r>
          <a:endParaRPr lang="en-US" dirty="0"/>
        </a:p>
      </dgm:t>
    </dgm:pt>
    <dgm:pt modelId="{C1C36CD4-BDCB-4A69-8BD1-C6ABEC988800}" type="parTrans" cxnId="{16F2207E-FBE8-4D1D-A890-9F25B2A94CEF}">
      <dgm:prSet/>
      <dgm:spPr/>
      <dgm:t>
        <a:bodyPr/>
        <a:lstStyle/>
        <a:p>
          <a:endParaRPr lang="en-US"/>
        </a:p>
      </dgm:t>
    </dgm:pt>
    <dgm:pt modelId="{502668B0-2C0E-4D9F-8C1B-95405295F14D}" type="sibTrans" cxnId="{16F2207E-FBE8-4D1D-A890-9F25B2A94CEF}">
      <dgm:prSet/>
      <dgm:spPr/>
      <dgm:t>
        <a:bodyPr/>
        <a:lstStyle/>
        <a:p>
          <a:endParaRPr lang="en-US"/>
        </a:p>
      </dgm:t>
    </dgm:pt>
    <dgm:pt modelId="{20AEF5FE-7D9C-47D9-89E8-806CAB66EFBB}">
      <dgm:prSet phldrT="[Text]"/>
      <dgm:spPr/>
      <dgm:t>
        <a:bodyPr/>
        <a:lstStyle/>
        <a:p>
          <a:r>
            <a:rPr lang="en-US" dirty="0" smtClean="0"/>
            <a:t>RFP and Contract Development</a:t>
          </a:r>
          <a:endParaRPr lang="en-US" dirty="0"/>
        </a:p>
      </dgm:t>
    </dgm:pt>
    <dgm:pt modelId="{99051413-6212-428D-B779-396AA9CC5E4D}" type="parTrans" cxnId="{5866CF3C-2CB7-4A02-B44D-8924A3F7DC39}">
      <dgm:prSet/>
      <dgm:spPr/>
      <dgm:t>
        <a:bodyPr/>
        <a:lstStyle/>
        <a:p>
          <a:endParaRPr lang="en-US"/>
        </a:p>
      </dgm:t>
    </dgm:pt>
    <dgm:pt modelId="{AA649296-8A21-420B-B4ED-65E7D24DD029}" type="sibTrans" cxnId="{5866CF3C-2CB7-4A02-B44D-8924A3F7DC39}">
      <dgm:prSet/>
      <dgm:spPr/>
      <dgm:t>
        <a:bodyPr/>
        <a:lstStyle/>
        <a:p>
          <a:endParaRPr lang="en-US"/>
        </a:p>
      </dgm:t>
    </dgm:pt>
    <dgm:pt modelId="{3CDCEBF9-B6EC-4E59-A9A1-23D890F6BD14}">
      <dgm:prSet phldrT="[Text]"/>
      <dgm:spPr/>
      <dgm:t>
        <a:bodyPr/>
        <a:lstStyle/>
        <a:p>
          <a:r>
            <a:rPr lang="en-US" dirty="0" smtClean="0"/>
            <a:t>Vendor Evaluation and Selection</a:t>
          </a:r>
          <a:endParaRPr lang="en-US" dirty="0"/>
        </a:p>
      </dgm:t>
    </dgm:pt>
    <dgm:pt modelId="{1E7522C7-06AE-402A-B256-2A240BA3AA5E}" type="parTrans" cxnId="{DA7942F2-CE3E-4343-9A5C-050E4EE62367}">
      <dgm:prSet/>
      <dgm:spPr/>
      <dgm:t>
        <a:bodyPr/>
        <a:lstStyle/>
        <a:p>
          <a:endParaRPr lang="en-US"/>
        </a:p>
      </dgm:t>
    </dgm:pt>
    <dgm:pt modelId="{DC9280E3-690F-40AE-A017-C82B892FB5CC}" type="sibTrans" cxnId="{DA7942F2-CE3E-4343-9A5C-050E4EE62367}">
      <dgm:prSet/>
      <dgm:spPr/>
      <dgm:t>
        <a:bodyPr/>
        <a:lstStyle/>
        <a:p>
          <a:endParaRPr lang="en-US"/>
        </a:p>
      </dgm:t>
    </dgm:pt>
    <dgm:pt modelId="{04E4B7C1-4F2F-42D2-929C-FC2CE05FF015}" type="pres">
      <dgm:prSet presAssocID="{D8638D18-153A-4731-ABE6-3CF03E89F30B}" presName="Name0" presStyleCnt="0">
        <dgm:presLayoutVars>
          <dgm:dir/>
          <dgm:animLvl val="lvl"/>
          <dgm:resizeHandles val="exact"/>
        </dgm:presLayoutVars>
      </dgm:prSet>
      <dgm:spPr/>
    </dgm:pt>
    <dgm:pt modelId="{50AA9E32-4856-402C-AA73-DFBF288FBAD5}" type="pres">
      <dgm:prSet presAssocID="{9D58123C-4000-4974-87A8-186459C1B337}" presName="parTxOnly" presStyleLbl="node1" presStyleIdx="0" presStyleCnt="4">
        <dgm:presLayoutVars>
          <dgm:chMax val="0"/>
          <dgm:chPref val="0"/>
          <dgm:bulletEnabled val="1"/>
        </dgm:presLayoutVars>
      </dgm:prSet>
      <dgm:spPr/>
      <dgm:t>
        <a:bodyPr/>
        <a:lstStyle/>
        <a:p>
          <a:endParaRPr lang="en-US"/>
        </a:p>
      </dgm:t>
    </dgm:pt>
    <dgm:pt modelId="{319E46B9-BAAF-4612-8177-C62496EC2E3A}" type="pres">
      <dgm:prSet presAssocID="{D161ACA3-610A-4255-A65D-4E9CEF02C051}" presName="parTxOnlySpace" presStyleCnt="0"/>
      <dgm:spPr/>
    </dgm:pt>
    <dgm:pt modelId="{6684C3D4-CD28-478D-81D7-AFECAEACE281}" type="pres">
      <dgm:prSet presAssocID="{A67DE3C7-09B2-4155-BCB3-EC142CC726F5}" presName="parTxOnly" presStyleLbl="node1" presStyleIdx="1" presStyleCnt="4">
        <dgm:presLayoutVars>
          <dgm:chMax val="0"/>
          <dgm:chPref val="0"/>
          <dgm:bulletEnabled val="1"/>
        </dgm:presLayoutVars>
      </dgm:prSet>
      <dgm:spPr/>
      <dgm:t>
        <a:bodyPr/>
        <a:lstStyle/>
        <a:p>
          <a:endParaRPr lang="en-US"/>
        </a:p>
      </dgm:t>
    </dgm:pt>
    <dgm:pt modelId="{F4A9BBBF-B36E-45BE-896C-C55DA4FE85F9}" type="pres">
      <dgm:prSet presAssocID="{502668B0-2C0E-4D9F-8C1B-95405295F14D}" presName="parTxOnlySpace" presStyleCnt="0"/>
      <dgm:spPr/>
    </dgm:pt>
    <dgm:pt modelId="{6FD85C41-E4A1-4F3F-95A3-43D388A96B7F}" type="pres">
      <dgm:prSet presAssocID="{20AEF5FE-7D9C-47D9-89E8-806CAB66EFBB}" presName="parTxOnly" presStyleLbl="node1" presStyleIdx="2" presStyleCnt="4">
        <dgm:presLayoutVars>
          <dgm:chMax val="0"/>
          <dgm:chPref val="0"/>
          <dgm:bulletEnabled val="1"/>
        </dgm:presLayoutVars>
      </dgm:prSet>
      <dgm:spPr/>
      <dgm:t>
        <a:bodyPr/>
        <a:lstStyle/>
        <a:p>
          <a:endParaRPr lang="en-US"/>
        </a:p>
      </dgm:t>
    </dgm:pt>
    <dgm:pt modelId="{85BB73CD-AA52-438F-AD94-07C12BAAD53E}" type="pres">
      <dgm:prSet presAssocID="{AA649296-8A21-420B-B4ED-65E7D24DD029}" presName="parTxOnlySpace" presStyleCnt="0"/>
      <dgm:spPr/>
    </dgm:pt>
    <dgm:pt modelId="{F3142E97-91D0-474D-A82F-D854C60B0E19}" type="pres">
      <dgm:prSet presAssocID="{3CDCEBF9-B6EC-4E59-A9A1-23D890F6BD14}" presName="parTxOnly" presStyleLbl="node1" presStyleIdx="3" presStyleCnt="4">
        <dgm:presLayoutVars>
          <dgm:chMax val="0"/>
          <dgm:chPref val="0"/>
          <dgm:bulletEnabled val="1"/>
        </dgm:presLayoutVars>
      </dgm:prSet>
      <dgm:spPr/>
      <dgm:t>
        <a:bodyPr/>
        <a:lstStyle/>
        <a:p>
          <a:endParaRPr lang="en-US"/>
        </a:p>
      </dgm:t>
    </dgm:pt>
  </dgm:ptLst>
  <dgm:cxnLst>
    <dgm:cxn modelId="{52E3BD81-D29B-44C9-BD46-31977B47F95E}" srcId="{D8638D18-153A-4731-ABE6-3CF03E89F30B}" destId="{9D58123C-4000-4974-87A8-186459C1B337}" srcOrd="0" destOrd="0" parTransId="{FADF8F0A-E336-4C1C-9FE0-806E26175F41}" sibTransId="{D161ACA3-610A-4255-A65D-4E9CEF02C051}"/>
    <dgm:cxn modelId="{CB5511D0-A87E-4855-9FE2-3925E7A97DDA}" type="presOf" srcId="{A67DE3C7-09B2-4155-BCB3-EC142CC726F5}" destId="{6684C3D4-CD28-478D-81D7-AFECAEACE281}" srcOrd="0" destOrd="0" presId="urn:microsoft.com/office/officeart/2005/8/layout/chevron1"/>
    <dgm:cxn modelId="{DA7942F2-CE3E-4343-9A5C-050E4EE62367}" srcId="{D8638D18-153A-4731-ABE6-3CF03E89F30B}" destId="{3CDCEBF9-B6EC-4E59-A9A1-23D890F6BD14}" srcOrd="3" destOrd="0" parTransId="{1E7522C7-06AE-402A-B256-2A240BA3AA5E}" sibTransId="{DC9280E3-690F-40AE-A017-C82B892FB5CC}"/>
    <dgm:cxn modelId="{CFFD660E-265E-428C-B22F-23084BABDAE3}" type="presOf" srcId="{3CDCEBF9-B6EC-4E59-A9A1-23D890F6BD14}" destId="{F3142E97-91D0-474D-A82F-D854C60B0E19}" srcOrd="0" destOrd="0" presId="urn:microsoft.com/office/officeart/2005/8/layout/chevron1"/>
    <dgm:cxn modelId="{86978853-DDD4-4D4D-A5DE-C3F7EC26704F}" type="presOf" srcId="{20AEF5FE-7D9C-47D9-89E8-806CAB66EFBB}" destId="{6FD85C41-E4A1-4F3F-95A3-43D388A96B7F}" srcOrd="0" destOrd="0" presId="urn:microsoft.com/office/officeart/2005/8/layout/chevron1"/>
    <dgm:cxn modelId="{2225B688-1BB0-41AF-BE41-A03A0A0A152F}" type="presOf" srcId="{9D58123C-4000-4974-87A8-186459C1B337}" destId="{50AA9E32-4856-402C-AA73-DFBF288FBAD5}" srcOrd="0" destOrd="0" presId="urn:microsoft.com/office/officeart/2005/8/layout/chevron1"/>
    <dgm:cxn modelId="{16F2207E-FBE8-4D1D-A890-9F25B2A94CEF}" srcId="{D8638D18-153A-4731-ABE6-3CF03E89F30B}" destId="{A67DE3C7-09B2-4155-BCB3-EC142CC726F5}" srcOrd="1" destOrd="0" parTransId="{C1C36CD4-BDCB-4A69-8BD1-C6ABEC988800}" sibTransId="{502668B0-2C0E-4D9F-8C1B-95405295F14D}"/>
    <dgm:cxn modelId="{5866CF3C-2CB7-4A02-B44D-8924A3F7DC39}" srcId="{D8638D18-153A-4731-ABE6-3CF03E89F30B}" destId="{20AEF5FE-7D9C-47D9-89E8-806CAB66EFBB}" srcOrd="2" destOrd="0" parTransId="{99051413-6212-428D-B779-396AA9CC5E4D}" sibTransId="{AA649296-8A21-420B-B4ED-65E7D24DD029}"/>
    <dgm:cxn modelId="{993CFFCA-48ED-4D2E-9758-1868EEBE8514}" type="presOf" srcId="{D8638D18-153A-4731-ABE6-3CF03E89F30B}" destId="{04E4B7C1-4F2F-42D2-929C-FC2CE05FF015}" srcOrd="0" destOrd="0" presId="urn:microsoft.com/office/officeart/2005/8/layout/chevron1"/>
    <dgm:cxn modelId="{3CC26475-F129-4474-B595-4A22DC724783}" type="presParOf" srcId="{04E4B7C1-4F2F-42D2-929C-FC2CE05FF015}" destId="{50AA9E32-4856-402C-AA73-DFBF288FBAD5}" srcOrd="0" destOrd="0" presId="urn:microsoft.com/office/officeart/2005/8/layout/chevron1"/>
    <dgm:cxn modelId="{A0D006CA-DE68-47FE-A87E-5D4051D60097}" type="presParOf" srcId="{04E4B7C1-4F2F-42D2-929C-FC2CE05FF015}" destId="{319E46B9-BAAF-4612-8177-C62496EC2E3A}" srcOrd="1" destOrd="0" presId="urn:microsoft.com/office/officeart/2005/8/layout/chevron1"/>
    <dgm:cxn modelId="{E60E1688-DF79-461E-A0AC-05E90E1C9085}" type="presParOf" srcId="{04E4B7C1-4F2F-42D2-929C-FC2CE05FF015}" destId="{6684C3D4-CD28-478D-81D7-AFECAEACE281}" srcOrd="2" destOrd="0" presId="urn:microsoft.com/office/officeart/2005/8/layout/chevron1"/>
    <dgm:cxn modelId="{7CE17A72-2E85-4063-9AC6-CFFAC2DB2BAD}" type="presParOf" srcId="{04E4B7C1-4F2F-42D2-929C-FC2CE05FF015}" destId="{F4A9BBBF-B36E-45BE-896C-C55DA4FE85F9}" srcOrd="3" destOrd="0" presId="urn:microsoft.com/office/officeart/2005/8/layout/chevron1"/>
    <dgm:cxn modelId="{9624ECDC-602D-4272-A5D2-13FAEC22E180}" type="presParOf" srcId="{04E4B7C1-4F2F-42D2-929C-FC2CE05FF015}" destId="{6FD85C41-E4A1-4F3F-95A3-43D388A96B7F}" srcOrd="4" destOrd="0" presId="urn:microsoft.com/office/officeart/2005/8/layout/chevron1"/>
    <dgm:cxn modelId="{D3E6BB90-A31A-4CA7-98A1-CBA46924C94B}" type="presParOf" srcId="{04E4B7C1-4F2F-42D2-929C-FC2CE05FF015}" destId="{85BB73CD-AA52-438F-AD94-07C12BAAD53E}" srcOrd="5" destOrd="0" presId="urn:microsoft.com/office/officeart/2005/8/layout/chevron1"/>
    <dgm:cxn modelId="{59D7584F-AD07-4998-93B4-7DDE388DBFC4}" type="presParOf" srcId="{04E4B7C1-4F2F-42D2-929C-FC2CE05FF015}" destId="{F3142E97-91D0-474D-A82F-D854C60B0E19}"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4"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802882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1730"/>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idx="1"/>
          </p:nvPr>
        </p:nvSpPr>
        <p:spPr>
          <a:xfrm>
            <a:off x="4021296" y="1"/>
            <a:ext cx="3076363" cy="511730"/>
          </a:xfrm>
          <a:prstGeom prst="rect">
            <a:avLst/>
          </a:prstGeom>
        </p:spPr>
        <p:txBody>
          <a:bodyPr vert="horz" lIns="94759" tIns="47380" rIns="94759" bIns="47380" rtlCol="0"/>
          <a:lstStyle>
            <a:lvl1pPr algn="r">
              <a:defRPr sz="1200"/>
            </a:lvl1pPr>
          </a:lstStyle>
          <a:p>
            <a:endParaRPr lang="en-US"/>
          </a:p>
        </p:txBody>
      </p:sp>
      <p:sp>
        <p:nvSpPr>
          <p:cNvPr id="4" name="Slide Image Placeholder 3"/>
          <p:cNvSpPr>
            <a:spLocks noGrp="1" noRot="1" noChangeAspect="1"/>
          </p:cNvSpPr>
          <p:nvPr>
            <p:ph type="sldImg" idx="2"/>
          </p:nvPr>
        </p:nvSpPr>
        <p:spPr>
          <a:xfrm>
            <a:off x="671513" y="766763"/>
            <a:ext cx="5756275" cy="3838575"/>
          </a:xfrm>
          <a:prstGeom prst="rect">
            <a:avLst/>
          </a:prstGeom>
          <a:noFill/>
          <a:ln w="12700">
            <a:solidFill>
              <a:prstClr val="black"/>
            </a:solidFill>
          </a:ln>
        </p:spPr>
        <p:txBody>
          <a:bodyPr vert="horz" lIns="94759" tIns="47380" rIns="94759" bIns="47380" rtlCol="0" anchor="ctr"/>
          <a:lstStyle/>
          <a:p>
            <a:endParaRPr lang="en-US"/>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4759" tIns="47380" rIns="94759" bIns="473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721108"/>
            <a:ext cx="3076363" cy="511730"/>
          </a:xfrm>
          <a:prstGeom prst="rect">
            <a:avLst/>
          </a:prstGeom>
        </p:spPr>
        <p:txBody>
          <a:bodyPr vert="horz" lIns="94759" tIns="47380" rIns="94759" bIns="47380" rtlCol="0" anchor="b"/>
          <a:lstStyle>
            <a:lvl1pPr algn="l">
              <a:defRPr sz="1200"/>
            </a:lvl1pPr>
          </a:lstStyle>
          <a:p>
            <a:endParaRPr lang="en-US"/>
          </a:p>
        </p:txBody>
      </p:sp>
      <p:sp>
        <p:nvSpPr>
          <p:cNvPr id="7" name="Slide Number Placeholder 6"/>
          <p:cNvSpPr>
            <a:spLocks noGrp="1"/>
          </p:cNvSpPr>
          <p:nvPr>
            <p:ph type="sldNum" sz="quarter" idx="5"/>
          </p:nvPr>
        </p:nvSpPr>
        <p:spPr>
          <a:xfrm>
            <a:off x="4021296" y="9721108"/>
            <a:ext cx="3076363" cy="511730"/>
          </a:xfrm>
          <a:prstGeom prst="rect">
            <a:avLst/>
          </a:prstGeom>
        </p:spPr>
        <p:txBody>
          <a:bodyPr vert="horz" lIns="94759" tIns="47380" rIns="94759" bIns="47380" rtlCol="0" anchor="b"/>
          <a:lstStyle>
            <a:lvl1pPr algn="r">
              <a:defRPr sz="1200"/>
            </a:lvl1pPr>
          </a:lstStyle>
          <a:p>
            <a:fld id="{1E3DBAB7-D912-48B6-94BE-7033CBE82D86}" type="slidenum">
              <a:rPr lang="en-US" smtClean="0"/>
              <a:pPr/>
              <a:t>‹#›</a:t>
            </a:fld>
            <a:endParaRPr lang="en-US"/>
          </a:p>
        </p:txBody>
      </p:sp>
    </p:spTree>
    <p:extLst>
      <p:ext uri="{BB962C8B-B14F-4D97-AF65-F5344CB8AC3E}">
        <p14:creationId xmlns:p14="http://schemas.microsoft.com/office/powerpoint/2010/main" val="1903864564"/>
      </p:ext>
    </p:extLst>
  </p:cSld>
  <p:clrMap bg1="lt1" tx1="dk1" bg2="lt2" tx2="dk2" accent1="accent1" accent2="accent2" accent3="accent3" accent4="accent4" accent5="accent5" accent6="accent6" hlink="hlink" folHlink="folHlink"/>
  <p:hf hdr="0" ftr="0"/>
  <p:notesStyle>
    <a:lvl1pPr marL="0" algn="l" defTabSz="1306220" rtl="0" eaLnBrk="1" latinLnBrk="0" hangingPunct="1">
      <a:defRPr sz="1700" kern="1200">
        <a:solidFill>
          <a:schemeClr val="tx1"/>
        </a:solidFill>
        <a:latin typeface="+mn-lt"/>
        <a:ea typeface="+mn-ea"/>
        <a:cs typeface="+mn-cs"/>
      </a:defRPr>
    </a:lvl1pPr>
    <a:lvl2pPr marL="653110" algn="l" defTabSz="1306220" rtl="0" eaLnBrk="1" latinLnBrk="0" hangingPunct="1">
      <a:defRPr sz="1700" kern="1200">
        <a:solidFill>
          <a:schemeClr val="tx1"/>
        </a:solidFill>
        <a:latin typeface="+mn-lt"/>
        <a:ea typeface="+mn-ea"/>
        <a:cs typeface="+mn-cs"/>
      </a:defRPr>
    </a:lvl2pPr>
    <a:lvl3pPr marL="1306220" algn="l" defTabSz="1306220" rtl="0" eaLnBrk="1" latinLnBrk="0" hangingPunct="1">
      <a:defRPr sz="1700" kern="1200">
        <a:solidFill>
          <a:schemeClr val="tx1"/>
        </a:solidFill>
        <a:latin typeface="+mn-lt"/>
        <a:ea typeface="+mn-ea"/>
        <a:cs typeface="+mn-cs"/>
      </a:defRPr>
    </a:lvl3pPr>
    <a:lvl4pPr marL="1959331" algn="l" defTabSz="1306220" rtl="0" eaLnBrk="1" latinLnBrk="0" hangingPunct="1">
      <a:defRPr sz="1700" kern="1200">
        <a:solidFill>
          <a:schemeClr val="tx1"/>
        </a:solidFill>
        <a:latin typeface="+mn-lt"/>
        <a:ea typeface="+mn-ea"/>
        <a:cs typeface="+mn-cs"/>
      </a:defRPr>
    </a:lvl4pPr>
    <a:lvl5pPr marL="2612441" algn="l" defTabSz="1306220" rtl="0" eaLnBrk="1" latinLnBrk="0" hangingPunct="1">
      <a:defRPr sz="1700" kern="1200">
        <a:solidFill>
          <a:schemeClr val="tx1"/>
        </a:solidFill>
        <a:latin typeface="+mn-lt"/>
        <a:ea typeface="+mn-ea"/>
        <a:cs typeface="+mn-cs"/>
      </a:defRPr>
    </a:lvl5pPr>
    <a:lvl6pPr marL="3265551" algn="l" defTabSz="1306220" rtl="0" eaLnBrk="1" latinLnBrk="0" hangingPunct="1">
      <a:defRPr sz="1700" kern="1200">
        <a:solidFill>
          <a:schemeClr val="tx1"/>
        </a:solidFill>
        <a:latin typeface="+mn-lt"/>
        <a:ea typeface="+mn-ea"/>
        <a:cs typeface="+mn-cs"/>
      </a:defRPr>
    </a:lvl6pPr>
    <a:lvl7pPr marL="3918661" algn="l" defTabSz="1306220" rtl="0" eaLnBrk="1" latinLnBrk="0" hangingPunct="1">
      <a:defRPr sz="1700" kern="1200">
        <a:solidFill>
          <a:schemeClr val="tx1"/>
        </a:solidFill>
        <a:latin typeface="+mn-lt"/>
        <a:ea typeface="+mn-ea"/>
        <a:cs typeface="+mn-cs"/>
      </a:defRPr>
    </a:lvl7pPr>
    <a:lvl8pPr marL="4571771" algn="l" defTabSz="1306220" rtl="0" eaLnBrk="1" latinLnBrk="0" hangingPunct="1">
      <a:defRPr sz="1700" kern="1200">
        <a:solidFill>
          <a:schemeClr val="tx1"/>
        </a:solidFill>
        <a:latin typeface="+mn-lt"/>
        <a:ea typeface="+mn-ea"/>
        <a:cs typeface="+mn-cs"/>
      </a:defRPr>
    </a:lvl8pPr>
    <a:lvl9pPr marL="5224882" algn="l" defTabSz="130622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6763"/>
            <a:ext cx="5756275" cy="3838575"/>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1E3DBAB7-D912-48B6-94BE-7033CBE82D86}" type="slidenum">
              <a:rPr lang="en-US" smtClean="0"/>
              <a:pPr/>
              <a:t>1</a:t>
            </a:fld>
            <a:endParaRPr lang="en-US"/>
          </a:p>
        </p:txBody>
      </p:sp>
    </p:spTree>
    <p:extLst>
      <p:ext uri="{BB962C8B-B14F-4D97-AF65-F5344CB8AC3E}">
        <p14:creationId xmlns:p14="http://schemas.microsoft.com/office/powerpoint/2010/main" val="4161096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10</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11</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13</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15</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6763"/>
            <a:ext cx="5756275" cy="3838575"/>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1E3DBAB7-D912-48B6-94BE-7033CBE82D86}" type="slidenum">
              <a:rPr lang="en-US" smtClean="0"/>
              <a:pPr/>
              <a:t>16</a:t>
            </a:fld>
            <a:endParaRPr lang="en-US"/>
          </a:p>
        </p:txBody>
      </p:sp>
    </p:spTree>
    <p:extLst>
      <p:ext uri="{BB962C8B-B14F-4D97-AF65-F5344CB8AC3E}">
        <p14:creationId xmlns:p14="http://schemas.microsoft.com/office/powerpoint/2010/main" val="1526685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17</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18</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19</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xfrm>
            <a:off x="671513" y="766763"/>
            <a:ext cx="5756275" cy="3838575"/>
          </a:xfrm>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B37E3A0-BBBD-4F96-9DF5-F2CADC44C3DC}" type="slidenum">
              <a:rPr lang="en-US" smtClean="0"/>
              <a:pPr>
                <a:defRPr/>
              </a:pPr>
              <a:t>20</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4B37E3A0-BBBD-4F96-9DF5-F2CADC44C3DC}" type="slidenum">
              <a:rPr lang="en-US" smtClean="0"/>
              <a:pPr>
                <a:defRPr/>
              </a:pPr>
              <a:t>21</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22</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6405AB6B-51DB-4C35-B67D-35302D247CD0}" type="slidenum">
              <a:rPr lang="en-US" smtClean="0"/>
              <a:pPr>
                <a:defRPr/>
              </a:pPr>
              <a:t>23</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24</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31ED8E4-B508-4985-8C41-F742EC653903}" type="slidenum">
              <a:rPr lang="en-US" smtClean="0"/>
              <a:pPr>
                <a:defRPr/>
              </a:pPr>
              <a:t>25</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C90D17C-5682-49AF-9313-448D8C81BE83}" type="slidenum">
              <a:rPr lang="en-US" smtClean="0"/>
              <a:pPr>
                <a:defRPr/>
              </a:pPr>
              <a:t>26</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27</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8F61D3-2A79-4923-9731-B8C9C9CF3D0C}" type="slidenum">
              <a:rPr lang="en-US" smtClean="0"/>
              <a:pPr>
                <a:defRPr/>
              </a:pPr>
              <a:t>28</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8F61D3-2A79-4923-9731-B8C9C9CF3D0C}" type="slidenum">
              <a:rPr lang="en-US" smtClean="0"/>
              <a:pPr>
                <a:defRPr/>
              </a:pPr>
              <a:t>29</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xfrm>
            <a:off x="671513" y="766763"/>
            <a:ext cx="5756275" cy="3838575"/>
          </a:xfrm>
          <a:ln/>
        </p:spPr>
      </p:sp>
      <p:sp>
        <p:nvSpPr>
          <p:cNvPr id="21506" name="Rectangle 3"/>
          <p:cNvSpPr>
            <a:spLocks noGrp="1" noChangeArrowheads="1"/>
          </p:cNvSpPr>
          <p:nvPr>
            <p:ph type="body" idx="1"/>
          </p:nvPr>
        </p:nvSpPr>
        <p:spPr>
          <a:noFill/>
          <a:ln/>
        </p:spPr>
        <p:txBody>
          <a:bodyPr/>
          <a:lstStyle/>
          <a:p>
            <a:pPr eaLnBrk="1" hangingPunct="1"/>
            <a:r>
              <a:rPr lang="en-US" dirty="0" err="1" smtClean="0">
                <a:latin typeface="Arial" pitchFamily="34" charset="0"/>
                <a:cs typeface="Arial" pitchFamily="34" charset="0"/>
              </a:rPr>
              <a:t>Gobindrajan</a:t>
            </a:r>
            <a:r>
              <a:rPr lang="en-US" dirty="0" smtClean="0">
                <a:latin typeface="Arial" pitchFamily="34" charset="0"/>
                <a:cs typeface="Arial" pitchFamily="34" charset="0"/>
              </a:rPr>
              <a:t> Committee 2004</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30</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31</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8F61D3-2A79-4923-9731-B8C9C9CF3D0C}" type="slidenum">
              <a:rPr lang="en-US" smtClean="0"/>
              <a:pPr>
                <a:defRPr/>
              </a:pPr>
              <a:t>32</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168F61D3-2A79-4923-9731-B8C9C9CF3D0C}" type="slidenum">
              <a:rPr lang="en-US" smtClean="0"/>
              <a:pPr>
                <a:defRPr/>
              </a:pPr>
              <a:t>33</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34</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35</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36</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37</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38</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1484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E4D0210-CF37-4C50-9634-5DCDF273D8FB}" type="slidenum">
              <a:rPr lang="en-US" smtClean="0"/>
              <a:pPr>
                <a:defRPr/>
              </a:pPr>
              <a:t>39</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40</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41</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42</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xfrm>
            <a:off x="673100" y="768350"/>
            <a:ext cx="5753100" cy="3836988"/>
          </a:xfrm>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5B27FF18-E437-479D-B9A4-86DF22311395}" type="slidenum">
              <a:rPr lang="en-US" smtClean="0"/>
              <a:pPr>
                <a:defRPr/>
              </a:pPr>
              <a:t>43</a:t>
            </a:fld>
            <a:endParaRPr lang="en-US"/>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 y="768350"/>
            <a:ext cx="5753100" cy="3836988"/>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44</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5</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6</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7</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8</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9</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6" name="Textplatzhalter Descriptor 1"/>
          <p:cNvSpPr>
            <a:spLocks noGrp="1"/>
          </p:cNvSpPr>
          <p:nvPr>
            <p:ph type="body" sz="quarter" idx="10" hasCustomPrompt="1"/>
          </p:nvPr>
        </p:nvSpPr>
        <p:spPr>
          <a:xfrm>
            <a:off x="270000" y="175557"/>
            <a:ext cx="13316400" cy="331472"/>
          </a:xfrm>
        </p:spPr>
        <p:txBody>
          <a:bodyPr lIns="0" tIns="0" rIns="0" bIns="0" anchor="t" anchorCtr="0">
            <a:no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270000" y="487616"/>
            <a:ext cx="13316400" cy="331472"/>
          </a:xfrm>
        </p:spPr>
        <p:txBody>
          <a:bodyPr lIns="0" tIns="0" rIns="0" bIns="0" anchor="t" anchorCtr="0">
            <a:norm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240941" y="1420045"/>
            <a:ext cx="13194506" cy="166127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10" name="Rectangle 2051"/>
          <p:cNvSpPr>
            <a:spLocks noGrp="1" noChangeArrowheads="1"/>
          </p:cNvSpPr>
          <p:nvPr>
            <p:ph type="subTitle" sz="quarter" idx="1" hasCustomPrompt="1"/>
          </p:nvPr>
        </p:nvSpPr>
        <p:spPr>
          <a:xfrm>
            <a:off x="240941" y="3073235"/>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268638" y="811200"/>
            <a:ext cx="13208400" cy="1008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p>
        </p:txBody>
      </p:sp>
      <p:sp>
        <p:nvSpPr>
          <p:cNvPr id="12" name="Slide Number Placeholder 11"/>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p>
        </p:txBody>
      </p:sp>
      <p:sp>
        <p:nvSpPr>
          <p:cNvPr id="14" name="Slide Number Placeholder 13"/>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10" name="Titel 1"/>
          <p:cNvSpPr>
            <a:spLocks noGrp="1"/>
          </p:cNvSpPr>
          <p:nvPr>
            <p:ph type="title" hasCustomPrompt="1"/>
          </p:nvPr>
        </p:nvSpPr>
        <p:spPr>
          <a:xfrm>
            <a:off x="236037" y="95220"/>
            <a:ext cx="13257000" cy="2191361"/>
          </a:xfrm>
        </p:spPr>
        <p:txBody>
          <a:bodyPr/>
          <a:lstStyle>
            <a:lvl1pPr>
              <a:defRPr sz="5700">
                <a:solidFill>
                  <a:schemeClr val="accent1"/>
                </a:solidFill>
              </a:defRPr>
            </a:lvl1pPr>
          </a:lstStyle>
          <a:p>
            <a:r>
              <a:rPr lang="en-GB" noProof="0" dirty="0" smtClean="0"/>
              <a:t>Closing statement</a:t>
            </a:r>
            <a:endParaRPr lang="en-GB" sz="3400" noProof="0" dirty="0">
              <a:solidFill>
                <a:schemeClr val="tx2"/>
              </a:solidFill>
            </a:endParaRPr>
          </a:p>
        </p:txBody>
      </p:sp>
      <p:sp>
        <p:nvSpPr>
          <p:cNvPr id="5" name="Text Placeholder 8"/>
          <p:cNvSpPr>
            <a:spLocks noGrp="1"/>
          </p:cNvSpPr>
          <p:nvPr>
            <p:ph type="body" sz="quarter" idx="10" hasCustomPrompt="1"/>
          </p:nvPr>
        </p:nvSpPr>
        <p:spPr>
          <a:xfrm>
            <a:off x="254795" y="8119533"/>
            <a:ext cx="7776978" cy="795867"/>
          </a:xfrm>
        </p:spPr>
        <p:txBody>
          <a:bodyPr anchor="b" anchorCtr="0"/>
          <a:lstStyle>
            <a:lvl1pPr>
              <a:spcBef>
                <a:spcPts val="0"/>
              </a:spcBef>
              <a:spcAft>
                <a:spcPts val="0"/>
              </a:spcAft>
              <a:defRPr sz="11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8"/>
          <p:cNvSpPr>
            <a:spLocks noGrp="1"/>
          </p:cNvSpPr>
          <p:nvPr>
            <p:ph type="dt" sz="half" idx="18"/>
          </p:nvPr>
        </p:nvSpPr>
        <p:spPr>
          <a:xfrm>
            <a:off x="10206996" y="8488824"/>
            <a:ext cx="3200400" cy="227888"/>
          </a:xfrm>
        </p:spPr>
        <p:txBody>
          <a:bodyPr/>
          <a:lstStyle/>
          <a:p>
            <a:endParaRPr lang="en-GB" dirty="0"/>
          </a:p>
        </p:txBody>
      </p:sp>
      <p:sp>
        <p:nvSpPr>
          <p:cNvPr id="8" name="Slide Number Placeholder 10"/>
          <p:cNvSpPr>
            <a:spLocks noGrp="1"/>
          </p:cNvSpPr>
          <p:nvPr>
            <p:ph type="sldNum" sz="quarter" idx="19"/>
          </p:nvPr>
        </p:nvSpPr>
        <p:spPr>
          <a:xfrm>
            <a:off x="10206996" y="8701964"/>
            <a:ext cx="3200400" cy="201081"/>
          </a:xfrm>
        </p:spPr>
        <p:txBody>
          <a:bodyPr/>
          <a:lstStyle/>
          <a:p>
            <a:r>
              <a:rPr lang="en-GB" smtClean="0"/>
              <a:t>Slide </a:t>
            </a:r>
            <a:fld id="{CE332037-203C-46D4-83FF-2B8C91549C8D}" type="slidenum">
              <a:rPr lang="en-GB" smtClean="0"/>
              <a:pPr/>
              <a:t>‹#›</a:t>
            </a:fld>
            <a:endParaRPr lang="en-GB" dirty="0"/>
          </a:p>
        </p:txBody>
      </p:sp>
      <p:sp>
        <p:nvSpPr>
          <p:cNvPr id="9" name="Footer Placeholder 11"/>
          <p:cNvSpPr>
            <a:spLocks noGrp="1"/>
          </p:cNvSpPr>
          <p:nvPr>
            <p:ph type="ftr" sz="quarter" idx="20"/>
          </p:nvPr>
        </p:nvSpPr>
        <p:spPr>
          <a:xfrm>
            <a:off x="278361" y="8488825"/>
            <a:ext cx="9365721" cy="212548"/>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242888" y="810685"/>
            <a:ext cx="13206413" cy="1094316"/>
          </a:xfrm>
        </p:spPr>
        <p:txBody>
          <a:bodyPr rIns="130622" bIns="65311"/>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242888" y="2336800"/>
            <a:ext cx="13206413" cy="5784851"/>
          </a:xfrm>
        </p:spPr>
        <p:txBody>
          <a:bodyPr/>
          <a:lstStyle>
            <a:lvl1pPr>
              <a:spcBef>
                <a:spcPct val="0"/>
              </a:spcBef>
              <a:spcAft>
                <a:spcPct val="0"/>
              </a:spcAft>
              <a:defRPr/>
            </a:lvl1pPr>
            <a:lvl2pPr marL="2268" lvl="1" indent="541991">
              <a:defRPr/>
            </a:lvl2pPr>
            <a:lvl3pPr marL="546527" lvl="2" indent="514779">
              <a:defRPr/>
            </a:lvl3pPr>
            <a:lvl4pPr marL="1063573" lvl="3" indent="555598">
              <a:defRPr/>
            </a:lvl4pPr>
            <a:lvl5pPr marL="1621437" lvl="4" indent="541991">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10972801" y="8221134"/>
            <a:ext cx="2607470" cy="855133"/>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21432" y="8382000"/>
            <a:ext cx="2493168" cy="711200"/>
          </a:xfrm>
          <a:prstGeom prst="rect">
            <a:avLst/>
          </a:prstGeom>
          <a:noFill/>
          <a:ln w="9525">
            <a:noFill/>
            <a:miter lim="800000"/>
            <a:headEnd/>
            <a:tailEnd/>
          </a:ln>
        </p:spPr>
      </p:pic>
      <p:sp>
        <p:nvSpPr>
          <p:cNvPr id="6"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A12B6E-C9FB-41C2-BDDD-86D6AC358181}" type="slidenum">
              <a:rPr lang="en-US" altLang="en-US" smtClean="0"/>
              <a:pPr/>
              <a:t>‹#›</a:t>
            </a:fld>
            <a:endParaRPr lang="en-US" altLang="en-US"/>
          </a:p>
        </p:txBody>
      </p:sp>
    </p:spTree>
    <p:extLst>
      <p:ext uri="{BB962C8B-B14F-4D97-AF65-F5344CB8AC3E}">
        <p14:creationId xmlns:p14="http://schemas.microsoft.com/office/powerpoint/2010/main" val="2979599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253800" y="2884800"/>
            <a:ext cx="6480000" cy="4344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6982200" y="2884800"/>
            <a:ext cx="6442200" cy="4344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240941" y="88748"/>
            <a:ext cx="13194506" cy="80394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7" name="Rectangle 2051"/>
          <p:cNvSpPr>
            <a:spLocks noGrp="1" noChangeArrowheads="1"/>
          </p:cNvSpPr>
          <p:nvPr>
            <p:ph type="subTitle" sz="quarter" idx="1" hasCustomPrompt="1"/>
          </p:nvPr>
        </p:nvSpPr>
        <p:spPr>
          <a:xfrm>
            <a:off x="240941" y="884609"/>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81457" y="811200"/>
            <a:ext cx="13208400" cy="10944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270000" y="2361883"/>
            <a:ext cx="13154400" cy="56736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273164" y="2360990"/>
            <a:ext cx="13149263" cy="579543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p>
        </p:txBody>
      </p:sp>
      <p:sp>
        <p:nvSpPr>
          <p:cNvPr id="11" name="NEW_FOOTER_TAEFKWTIJZ"/>
          <p:cNvSpPr>
            <a:spLocks noGrp="1"/>
          </p:cNvSpPr>
          <p:nvPr>
            <p:ph type="sldNum" sz="quarter" idx="19"/>
          </p:nvPr>
        </p:nvSpPr>
        <p:spPr/>
        <p:txBody>
          <a:bodyPr/>
          <a:lstStyle/>
          <a:p>
            <a:r>
              <a:rPr lang="en-GB"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283030" y="2360386"/>
            <a:ext cx="6455228" cy="5738284"/>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6999521" y="2360386"/>
            <a:ext cx="6455228" cy="57382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p>
        </p:txBody>
      </p:sp>
      <p:sp>
        <p:nvSpPr>
          <p:cNvPr id="14" name="Slide Number Placeholder 13"/>
          <p:cNvSpPr>
            <a:spLocks noGrp="1"/>
          </p:cNvSpPr>
          <p:nvPr>
            <p:ph type="sldNum" sz="quarter" idx="24"/>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13149000" cy="18144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2808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69876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p>
        </p:txBody>
      </p:sp>
      <p:sp>
        <p:nvSpPr>
          <p:cNvPr id="12" name="Slide Number Placeholder 11"/>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03464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03464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36126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2700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2700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7290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4887000" y="2360385"/>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90504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p>
        </p:txBody>
      </p:sp>
      <p:sp>
        <p:nvSpPr>
          <p:cNvPr id="13" name="Slide Number Placeholder 12"/>
          <p:cNvSpPr>
            <a:spLocks noGrp="1"/>
          </p:cNvSpPr>
          <p:nvPr>
            <p:ph type="sldNum" sz="quarter" idx="25"/>
          </p:nvPr>
        </p:nvSpPr>
        <p:spPr/>
        <p:txBody>
          <a:bodyPr/>
          <a:lstStyle/>
          <a:p>
            <a:r>
              <a:rPr lang="en-GB"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p:txBody>
          <a:bodyPr/>
          <a:lstStyle/>
          <a:p>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5819" y="811200"/>
            <a:ext cx="13208400" cy="1008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255819" y="2360389"/>
            <a:ext cx="13235400" cy="57792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10206996" y="8488824"/>
            <a:ext cx="3200400" cy="227888"/>
          </a:xfrm>
          <a:prstGeom prst="rect">
            <a:avLst/>
          </a:prstGeom>
        </p:spPr>
        <p:txBody>
          <a:bodyPr vert="horz" lIns="0" tIns="0" rIns="0" bIns="0" rtlCol="0" anchor="t" anchorCtr="0"/>
          <a:lstStyle>
            <a:lvl1pPr algn="r">
              <a:defRPr sz="1600">
                <a:solidFill>
                  <a:schemeClr val="accent1"/>
                </a:solidFill>
              </a:defRPr>
            </a:lvl1pPr>
          </a:lstStyle>
          <a:p>
            <a:endParaRPr lang="en-GB" dirty="0"/>
          </a:p>
        </p:txBody>
      </p:sp>
      <p:sp>
        <p:nvSpPr>
          <p:cNvPr id="5" name="Fußzeilenplatzhalter 4"/>
          <p:cNvSpPr>
            <a:spLocks noGrp="1"/>
          </p:cNvSpPr>
          <p:nvPr>
            <p:ph type="ftr" sz="quarter" idx="3"/>
          </p:nvPr>
        </p:nvSpPr>
        <p:spPr>
          <a:xfrm>
            <a:off x="278361" y="8488825"/>
            <a:ext cx="9365721" cy="212548"/>
          </a:xfrm>
          <a:prstGeom prst="rect">
            <a:avLst/>
          </a:prstGeom>
        </p:spPr>
        <p:txBody>
          <a:bodyPr vert="horz" lIns="0" tIns="0" rIns="0" bIns="0" rtlCol="0" anchor="t" anchorCtr="0"/>
          <a:lstStyle>
            <a:lvl1pPr algn="l">
              <a:defRPr sz="1600">
                <a:solidFill>
                  <a:schemeClr val="accent1"/>
                </a:solidFill>
              </a:defRPr>
            </a:lvl1pPr>
          </a:lstStyle>
          <a:p>
            <a:endParaRPr lang="en-GB" dirty="0"/>
          </a:p>
        </p:txBody>
      </p:sp>
      <p:sp>
        <p:nvSpPr>
          <p:cNvPr id="6" name="Foliennummernplatzhalter 5"/>
          <p:cNvSpPr>
            <a:spLocks noGrp="1"/>
          </p:cNvSpPr>
          <p:nvPr>
            <p:ph type="sldNum" sz="quarter" idx="4"/>
          </p:nvPr>
        </p:nvSpPr>
        <p:spPr>
          <a:xfrm>
            <a:off x="10206996" y="8701964"/>
            <a:ext cx="3200400" cy="201081"/>
          </a:xfrm>
          <a:prstGeom prst="rect">
            <a:avLst/>
          </a:prstGeom>
        </p:spPr>
        <p:txBody>
          <a:bodyPr vert="horz" lIns="0" tIns="0" rIns="0" bIns="0" rtlCol="0" anchor="ctr"/>
          <a:lstStyle>
            <a:lvl1pPr algn="r">
              <a:defRPr sz="1600">
                <a:solidFill>
                  <a:schemeClr val="accent1"/>
                </a:solidFill>
              </a:defRPr>
            </a:lvl1pPr>
          </a:lstStyle>
          <a:p>
            <a:r>
              <a:rPr lang="en-GB" dirty="0" smtClean="0"/>
              <a:t>Slide </a:t>
            </a:r>
            <a:fld id="{CE332037-203C-46D4-83FF-2B8C91549C8D}" type="slidenum">
              <a:rPr lang="en-GB" smtClean="0"/>
              <a:pPr/>
              <a:t>‹#›</a:t>
            </a:fld>
            <a:endParaRPr lang="en-GB" dirty="0"/>
          </a:p>
        </p:txBody>
      </p:sp>
      <p:pic>
        <p:nvPicPr>
          <p:cNvPr id="7" name="Picture 2" descr="C:\Documents and Settings\chaitcha605\Desktop\Logos for PwC\Transparent Step Logo.png"/>
          <p:cNvPicPr>
            <a:picLocks noChangeAspect="1" noChangeArrowheads="1"/>
          </p:cNvPicPr>
          <p:nvPr userDrawn="1"/>
        </p:nvPicPr>
        <p:blipFill>
          <a:blip r:embed="rId18"/>
          <a:srcRect/>
          <a:stretch>
            <a:fillRect/>
          </a:stretch>
        </p:blipFill>
        <p:spPr bwMode="auto">
          <a:xfrm>
            <a:off x="10972801" y="8221134"/>
            <a:ext cx="2607470" cy="855133"/>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9"/>
          <a:srcRect/>
          <a:stretch>
            <a:fillRect/>
          </a:stretch>
        </p:blipFill>
        <p:spPr bwMode="auto">
          <a:xfrm>
            <a:off x="21432" y="8382000"/>
            <a:ext cx="2493168" cy="711200"/>
          </a:xfrm>
          <a:prstGeom prst="rect">
            <a:avLst/>
          </a:prstGeom>
          <a:noFill/>
          <a:ln w="9525">
            <a:noFill/>
            <a:miter lim="800000"/>
            <a:headEnd/>
            <a:tailEnd/>
          </a:ln>
        </p:spPr>
      </p:pic>
      <p:sp>
        <p:nvSpPr>
          <p:cNvPr id="9"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17" r:id="rId15"/>
    <p:sldLayoutId id="2147483719" r:id="rId16"/>
  </p:sldLayoutIdLst>
  <p:timing>
    <p:tnLst>
      <p:par>
        <p:cTn id="1" dur="indefinite" restart="never" nodeType="tmRoot"/>
      </p:par>
    </p:tnLst>
  </p:timing>
  <p:hf sldNum="0" hdr="0" ftr="0" dt="0"/>
  <p:txStyles>
    <p:titleStyle>
      <a:lvl1pPr algn="l" defTabSz="1306220" rtl="0" eaLnBrk="1" latinLnBrk="0" hangingPunct="1">
        <a:spcBef>
          <a:spcPct val="0"/>
        </a:spcBef>
        <a:buNone/>
        <a:defRPr sz="3400" kern="1200">
          <a:solidFill>
            <a:schemeClr val="tx2"/>
          </a:solidFill>
          <a:latin typeface="+mj-lt"/>
          <a:ea typeface="+mj-ea"/>
          <a:cs typeface="+mj-cs"/>
        </a:defRPr>
      </a:lvl1pPr>
    </p:titleStyle>
    <p:bodyStyle>
      <a:lvl1pPr marL="0" indent="-258523" algn="l" defTabSz="1306220" rtl="0" eaLnBrk="1" latinLnBrk="0" hangingPunct="1">
        <a:spcBef>
          <a:spcPts val="0"/>
        </a:spcBef>
        <a:buFont typeface="Arial" pitchFamily="34" charset="0"/>
        <a:buNone/>
        <a:defRPr sz="2900" kern="1200">
          <a:solidFill>
            <a:schemeClr val="accent1"/>
          </a:solidFill>
          <a:latin typeface="+mn-lt"/>
          <a:ea typeface="+mn-ea"/>
          <a:cs typeface="+mn-cs"/>
        </a:defRPr>
      </a:lvl1pPr>
      <a:lvl2pPr marL="257130"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2pPr>
      <a:lvl3pPr marL="565686"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3pPr>
      <a:lvl4pPr marL="874242"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4pPr>
      <a:lvl5pPr marL="1285650"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5pPr>
      <a:lvl6pPr marL="1537530"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6pPr>
      <a:lvl7pPr marL="1796053"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7pPr>
      <a:lvl8pPr marL="2054576"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8pPr>
      <a:lvl9pPr marL="2313099"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9pPr>
    </p:bodyStyle>
    <p:otherStyle>
      <a:defPPr>
        <a:defRPr lang="de-DE"/>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0.png"/><Relationship Id="rId3" Type="http://schemas.openxmlformats.org/officeDocument/2006/relationships/notesSlide" Target="../notesSlides/notesSlide13.xml"/><Relationship Id="rId7" Type="http://schemas.openxmlformats.org/officeDocument/2006/relationships/image" Target="../media/image7.png"/><Relationship Id="rId12" Type="http://schemas.openxmlformats.org/officeDocument/2006/relationships/oleObject" Target="../embeddings/oleObject4.bin"/><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9.png"/><Relationship Id="rId5" Type="http://schemas.openxmlformats.org/officeDocument/2006/relationships/image" Target="../media/image12.png"/><Relationship Id="rId10" Type="http://schemas.openxmlformats.org/officeDocument/2006/relationships/oleObject" Target="../embeddings/oleObject3.bin"/><Relationship Id="rId4" Type="http://schemas.openxmlformats.org/officeDocument/2006/relationships/image" Target="../media/image11.png"/><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6.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7.xml"/><Relationship Id="rId1" Type="http://schemas.openxmlformats.org/officeDocument/2006/relationships/slideLayout" Target="../slideLayouts/slideLayout1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888" y="810685"/>
            <a:ext cx="13206413" cy="5493812"/>
          </a:xfrm>
          <a:noFill/>
          <a:ln w="9525">
            <a:noFill/>
            <a:miter lim="800000"/>
            <a:headEnd/>
            <a:tailEnd/>
          </a:ln>
        </p:spPr>
        <p:txBody>
          <a:bodyPr lIns="90710" tIns="0" rIns="92567" bIns="0">
            <a:spAutoFit/>
          </a:bodyPr>
          <a:lstStyle/>
          <a:p>
            <a:pPr>
              <a:spcBef>
                <a:spcPts val="857"/>
              </a:spcBef>
            </a:pPr>
            <a:r>
              <a:rPr lang="en-US" sz="5100" b="1" dirty="0">
                <a:solidFill>
                  <a:schemeClr val="tx1"/>
                </a:solidFill>
                <a:latin typeface="+mn-lt"/>
                <a:ea typeface="+mn-ea"/>
                <a:cs typeface="+mn-cs"/>
              </a:rPr>
              <a:t>Course: e-Governance Project Lifecycle</a:t>
            </a:r>
            <a:br>
              <a:rPr lang="en-US" sz="5100" b="1" dirty="0">
                <a:solidFill>
                  <a:schemeClr val="tx1"/>
                </a:solidFill>
                <a:latin typeface="+mn-lt"/>
                <a:ea typeface="+mn-ea"/>
                <a:cs typeface="+mn-cs"/>
              </a:rPr>
            </a:br>
            <a:r>
              <a:rPr lang="en-US" sz="5100" b="1" dirty="0" smtClean="0">
                <a:solidFill>
                  <a:schemeClr val="tx1"/>
                </a:solidFill>
                <a:latin typeface="+mn-lt"/>
                <a:ea typeface="+mn-ea"/>
                <a:cs typeface="+mn-cs"/>
              </a:rPr>
              <a:t/>
            </a:r>
            <a:br>
              <a:rPr lang="en-US" sz="5100" b="1" dirty="0" smtClean="0">
                <a:solidFill>
                  <a:schemeClr val="tx1"/>
                </a:solidFill>
                <a:latin typeface="+mn-lt"/>
                <a:ea typeface="+mn-ea"/>
                <a:cs typeface="+mn-cs"/>
              </a:rPr>
            </a:br>
            <a:r>
              <a:rPr lang="en-US" sz="5100" b="1" dirty="0">
                <a:solidFill>
                  <a:schemeClr val="tx1"/>
                </a:solidFill>
                <a:latin typeface="+mn-lt"/>
                <a:ea typeface="+mn-ea"/>
                <a:cs typeface="+mn-cs"/>
              </a:rPr>
              <a:t/>
            </a:r>
            <a:br>
              <a:rPr lang="en-US" sz="5100" b="1" dirty="0">
                <a:solidFill>
                  <a:schemeClr val="tx1"/>
                </a:solidFill>
                <a:latin typeface="+mn-lt"/>
                <a:ea typeface="+mn-ea"/>
                <a:cs typeface="+mn-cs"/>
              </a:rPr>
            </a:br>
            <a:r>
              <a:rPr lang="en-US" sz="5100" b="1" smtClean="0">
                <a:solidFill>
                  <a:schemeClr val="tx1"/>
                </a:solidFill>
                <a:latin typeface="+mn-lt"/>
                <a:ea typeface="+mn-ea"/>
                <a:cs typeface="+mn-cs"/>
              </a:rPr>
              <a:t>Day </a:t>
            </a:r>
            <a:r>
              <a:rPr lang="en-US" sz="5100" b="1" smtClean="0">
                <a:solidFill>
                  <a:schemeClr val="tx1"/>
                </a:solidFill>
                <a:latin typeface="+mn-lt"/>
                <a:ea typeface="+mn-ea"/>
                <a:cs typeface="+mn-cs"/>
              </a:rPr>
              <a:t>2: </a:t>
            </a:r>
            <a:r>
              <a:rPr lang="en-US" sz="5100" b="1" smtClean="0">
                <a:solidFill>
                  <a:schemeClr val="tx1"/>
                </a:solidFill>
                <a:latin typeface="+mn-lt"/>
                <a:ea typeface="+mn-ea"/>
                <a:cs typeface="+mn-cs"/>
              </a:rPr>
              <a:t>Session 1</a:t>
            </a:r>
            <a:br>
              <a:rPr lang="en-US" sz="5100" b="1" smtClean="0">
                <a:solidFill>
                  <a:schemeClr val="tx1"/>
                </a:solidFill>
                <a:latin typeface="+mn-lt"/>
                <a:ea typeface="+mn-ea"/>
                <a:cs typeface="+mn-cs"/>
              </a:rPr>
            </a:br>
            <a:r>
              <a:rPr lang="en-US" sz="5100" dirty="0"/>
              <a:t/>
            </a:r>
            <a:br>
              <a:rPr lang="en-US" sz="5100" dirty="0"/>
            </a:br>
            <a:r>
              <a:rPr lang="en-US" sz="5100" b="1" dirty="0">
                <a:solidFill>
                  <a:schemeClr val="tx1"/>
                </a:solidFill>
                <a:latin typeface="+mn-lt"/>
                <a:ea typeface="+mn-ea"/>
                <a:cs typeface="+mn-cs"/>
              </a:rPr>
              <a:t/>
            </a:r>
            <a:br>
              <a:rPr lang="en-US" sz="5100" b="1" dirty="0">
                <a:solidFill>
                  <a:schemeClr val="tx1"/>
                </a:solidFill>
                <a:latin typeface="+mn-lt"/>
                <a:ea typeface="+mn-ea"/>
                <a:cs typeface="+mn-cs"/>
              </a:rPr>
            </a:br>
            <a:endParaRPr lang="en-US" sz="5100" b="1" dirty="0">
              <a:solidFill>
                <a:schemeClr val="tx1"/>
              </a:solidFill>
              <a:latin typeface="+mn-lt"/>
              <a:ea typeface="+mn-ea"/>
              <a:cs typeface="+mn-cs"/>
            </a:endParaRPr>
          </a:p>
        </p:txBody>
      </p:sp>
      <p:sp>
        <p:nvSpPr>
          <p:cNvPr id="5" name="Text Box 72"/>
          <p:cNvSpPr txBox="1">
            <a:spLocks noChangeArrowheads="1"/>
          </p:cNvSpPr>
          <p:nvPr/>
        </p:nvSpPr>
        <p:spPr bwMode="auto">
          <a:xfrm>
            <a:off x="400050" y="5234064"/>
            <a:ext cx="13315950" cy="553998"/>
          </a:xfrm>
          <a:prstGeom prst="rect">
            <a:avLst/>
          </a:prstGeom>
          <a:noFill/>
          <a:ln w="9525">
            <a:noFill/>
            <a:miter lim="800000"/>
            <a:headEnd/>
            <a:tailEnd/>
          </a:ln>
        </p:spPr>
        <p:txBody>
          <a:bodyPr vert="horz" lIns="90710" tIns="0" rIns="92567" bIns="0" rtlCol="0" anchor="t" anchorCtr="0">
            <a:spAutoFit/>
          </a:bodyPr>
          <a:lstStyle>
            <a:lvl1pPr>
              <a:spcBef>
                <a:spcPts val="600"/>
              </a:spcBef>
              <a:buNone/>
              <a:defRPr sz="3600" b="1"/>
            </a:lvl1pPr>
          </a:lstStyle>
          <a:p>
            <a:r>
              <a:rPr lang="en-US" dirty="0" smtClean="0"/>
              <a:t>Introduction </a:t>
            </a:r>
            <a:r>
              <a:rPr lang="en-US" dirty="0"/>
              <a:t>to </a:t>
            </a:r>
            <a:r>
              <a:rPr lang="en-US" dirty="0" smtClean="0"/>
              <a:t>e-Governance</a:t>
            </a:r>
            <a:endParaRPr lang="en-US" dirty="0"/>
          </a:p>
        </p:txBody>
      </p:sp>
    </p:spTree>
    <p:extLst>
      <p:ext uri="{BB962C8B-B14F-4D97-AF65-F5344CB8AC3E}">
        <p14:creationId xmlns:p14="http://schemas.microsoft.com/office/powerpoint/2010/main" val="4268869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609600"/>
            <a:ext cx="13208400" cy="1008000"/>
          </a:xfrm>
        </p:spPr>
        <p:txBody>
          <a:bodyPr/>
          <a:lstStyle/>
          <a:p>
            <a:r>
              <a:rPr lang="en-US" sz="3600" b="1" dirty="0" smtClean="0">
                <a:solidFill>
                  <a:schemeClr val="tx1"/>
                </a:solidFill>
              </a:rPr>
              <a:t>The four pillars of e-Governance</a:t>
            </a:r>
          </a:p>
        </p:txBody>
      </p:sp>
      <p:sp>
        <p:nvSpPr>
          <p:cNvPr id="4" name="Rectangle 3">
            <a:hlinkClick r:id="rId3" action="ppaction://hlinksldjump"/>
          </p:cNvPr>
          <p:cNvSpPr>
            <a:spLocks noChangeArrowheads="1"/>
          </p:cNvSpPr>
          <p:nvPr/>
        </p:nvSpPr>
        <p:spPr bwMode="auto">
          <a:xfrm rot="16200000">
            <a:off x="7747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bg1"/>
                </a:solidFill>
              </a:rPr>
              <a:t>People</a:t>
            </a:r>
          </a:p>
        </p:txBody>
      </p:sp>
      <p:sp>
        <p:nvSpPr>
          <p:cNvPr id="5" name="Rectangle 4">
            <a:hlinkClick r:id="rId4" action="ppaction://hlinksldjump"/>
          </p:cNvPr>
          <p:cNvSpPr>
            <a:spLocks noChangeArrowheads="1"/>
          </p:cNvSpPr>
          <p:nvPr/>
        </p:nvSpPr>
        <p:spPr bwMode="auto">
          <a:xfrm rot="16200000">
            <a:off x="27178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bg1"/>
                </a:solidFill>
              </a:rPr>
              <a:t>Process</a:t>
            </a:r>
          </a:p>
        </p:txBody>
      </p:sp>
      <p:sp>
        <p:nvSpPr>
          <p:cNvPr id="6" name="Rectangle 5">
            <a:hlinkClick r:id="rId5" action="ppaction://hlinksldjump"/>
          </p:cNvPr>
          <p:cNvSpPr>
            <a:spLocks noChangeArrowheads="1"/>
          </p:cNvSpPr>
          <p:nvPr/>
        </p:nvSpPr>
        <p:spPr bwMode="auto">
          <a:xfrm rot="16200000">
            <a:off x="46609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4600" b="1" dirty="0">
                <a:solidFill>
                  <a:schemeClr val="bg1"/>
                </a:solidFill>
              </a:rPr>
              <a:t>Technology</a:t>
            </a:r>
          </a:p>
        </p:txBody>
      </p:sp>
      <p:sp>
        <p:nvSpPr>
          <p:cNvPr id="7" name="Rectangle 6">
            <a:hlinkClick r:id="rId6" action="ppaction://hlinksldjump"/>
          </p:cNvPr>
          <p:cNvSpPr>
            <a:spLocks noChangeArrowheads="1"/>
          </p:cNvSpPr>
          <p:nvPr/>
        </p:nvSpPr>
        <p:spPr bwMode="auto">
          <a:xfrm rot="16200000">
            <a:off x="67183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4600" b="1" dirty="0">
                <a:solidFill>
                  <a:schemeClr val="bg1"/>
                </a:solidFill>
              </a:rPr>
              <a:t>Resources</a:t>
            </a:r>
          </a:p>
        </p:txBody>
      </p:sp>
      <p:sp>
        <p:nvSpPr>
          <p:cNvPr id="8" name="AutoShape 7"/>
          <p:cNvSpPr>
            <a:spLocks noChangeArrowheads="1"/>
          </p:cNvSpPr>
          <p:nvPr/>
        </p:nvSpPr>
        <p:spPr bwMode="auto">
          <a:xfrm>
            <a:off x="685800" y="2082800"/>
            <a:ext cx="9486900" cy="1524000"/>
          </a:xfrm>
          <a:prstGeom prst="triangle">
            <a:avLst>
              <a:gd name="adj" fmla="val 50000"/>
            </a:avLst>
          </a:prstGeom>
          <a:solidFill>
            <a:schemeClr val="tx1"/>
          </a:soli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bg1"/>
                </a:solidFill>
              </a:rPr>
              <a:t>e-Government</a:t>
            </a:r>
          </a:p>
        </p:txBody>
      </p:sp>
      <p:sp>
        <p:nvSpPr>
          <p:cNvPr id="9" name="Rectangle 8"/>
          <p:cNvSpPr>
            <a:spLocks noChangeArrowheads="1"/>
          </p:cNvSpPr>
          <p:nvPr/>
        </p:nvSpPr>
        <p:spPr bwMode="auto">
          <a:xfrm>
            <a:off x="800100" y="7416800"/>
            <a:ext cx="9258300" cy="516467"/>
          </a:xfrm>
          <a:prstGeom prst="rect">
            <a:avLst/>
          </a:prstGeom>
          <a:solidFill>
            <a:schemeClr val="tx2"/>
          </a:solidFill>
          <a:ln w="9525">
            <a:solidFill>
              <a:schemeClr val="tx1"/>
            </a:solidFill>
            <a:miter lim="800000"/>
            <a:headEnd/>
            <a:tailEnd/>
          </a:ln>
          <a:effectLst/>
        </p:spPr>
        <p:txBody>
          <a:bodyPr wrap="none" lIns="130622" tIns="65311" rIns="130622" bIns="65311" anchor="ctr"/>
          <a:lstStyle/>
          <a:p>
            <a:endParaRPr lang="en-GB"/>
          </a:p>
        </p:txBody>
      </p:sp>
      <p:sp>
        <p:nvSpPr>
          <p:cNvPr id="10" name="Rounded Rectangular Callout 9"/>
          <p:cNvSpPr/>
          <p:nvPr/>
        </p:nvSpPr>
        <p:spPr>
          <a:xfrm>
            <a:off x="10058400" y="5080000"/>
            <a:ext cx="3086100" cy="2032000"/>
          </a:xfrm>
          <a:prstGeom prst="wedgeRoundRectCallout">
            <a:avLst>
              <a:gd name="adj1" fmla="val -70280"/>
              <a:gd name="adj2" fmla="val -141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smtClean="0"/>
              <a:t>e-Governance is a holistic initiative in which Technology is only a pillar</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342900" y="406400"/>
            <a:ext cx="12915900" cy="812800"/>
          </a:xfrm>
        </p:spPr>
        <p:txBody>
          <a:bodyPr/>
          <a:lstStyle/>
          <a:p>
            <a:r>
              <a:rPr lang="en-US" sz="3600" b="1" dirty="0" smtClean="0">
                <a:solidFill>
                  <a:schemeClr val="tx1"/>
                </a:solidFill>
              </a:rPr>
              <a:t>What is NOT e-Governance</a:t>
            </a:r>
          </a:p>
        </p:txBody>
      </p:sp>
      <p:sp>
        <p:nvSpPr>
          <p:cNvPr id="5" name="Rectangle 3"/>
          <p:cNvSpPr>
            <a:spLocks noChangeArrowheads="1"/>
          </p:cNvSpPr>
          <p:nvPr/>
        </p:nvSpPr>
        <p:spPr bwMode="auto">
          <a:xfrm>
            <a:off x="571500" y="1625600"/>
            <a:ext cx="64008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e-Government is not about </a:t>
            </a:r>
            <a:r>
              <a:rPr lang="en-US" sz="4000" b="1" dirty="0">
                <a:solidFill>
                  <a:srgbClr val="FF6600"/>
                </a:solidFill>
              </a:rPr>
              <a:t>‘e’</a:t>
            </a:r>
          </a:p>
        </p:txBody>
      </p:sp>
      <p:sp>
        <p:nvSpPr>
          <p:cNvPr id="6" name="Rectangle 4"/>
          <p:cNvSpPr>
            <a:spLocks noChangeArrowheads="1"/>
          </p:cNvSpPr>
          <p:nvPr/>
        </p:nvSpPr>
        <p:spPr bwMode="auto">
          <a:xfrm>
            <a:off x="4114800" y="2641600"/>
            <a:ext cx="56007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but about </a:t>
            </a:r>
            <a:r>
              <a:rPr lang="en-US" sz="4000" b="1" dirty="0">
                <a:solidFill>
                  <a:schemeClr val="tx2"/>
                </a:solidFill>
              </a:rPr>
              <a:t>government</a:t>
            </a:r>
            <a:r>
              <a:rPr lang="en-US" sz="4000" b="1" dirty="0">
                <a:solidFill>
                  <a:srgbClr val="33CC33"/>
                </a:solidFill>
              </a:rPr>
              <a:t> </a:t>
            </a:r>
            <a:r>
              <a:rPr lang="en-US" sz="4000" b="1" dirty="0">
                <a:solidFill>
                  <a:schemeClr val="tx2"/>
                </a:solidFill>
              </a:rPr>
              <a:t>!</a:t>
            </a:r>
          </a:p>
        </p:txBody>
      </p:sp>
      <p:sp>
        <p:nvSpPr>
          <p:cNvPr id="7" name="Rectangle 5"/>
          <p:cNvSpPr>
            <a:spLocks noChangeArrowheads="1"/>
          </p:cNvSpPr>
          <p:nvPr/>
        </p:nvSpPr>
        <p:spPr bwMode="auto">
          <a:xfrm>
            <a:off x="685800" y="3759200"/>
            <a:ext cx="115443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e-Government is not about </a:t>
            </a:r>
            <a:r>
              <a:rPr lang="en-US" sz="4000" b="1" dirty="0">
                <a:solidFill>
                  <a:srgbClr val="FF6600"/>
                </a:solidFill>
              </a:rPr>
              <a:t>Computers &amp; Websites</a:t>
            </a:r>
          </a:p>
        </p:txBody>
      </p:sp>
      <p:sp>
        <p:nvSpPr>
          <p:cNvPr id="8" name="Rectangle 6"/>
          <p:cNvSpPr>
            <a:spLocks noChangeArrowheads="1"/>
          </p:cNvSpPr>
          <p:nvPr/>
        </p:nvSpPr>
        <p:spPr bwMode="auto">
          <a:xfrm>
            <a:off x="4114800" y="4775200"/>
            <a:ext cx="81153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but about </a:t>
            </a:r>
            <a:r>
              <a:rPr lang="en-US" sz="4000" b="1" dirty="0">
                <a:solidFill>
                  <a:schemeClr val="tx2"/>
                </a:solidFill>
              </a:rPr>
              <a:t>citizens  &amp; businesses!</a:t>
            </a:r>
          </a:p>
        </p:txBody>
      </p:sp>
      <p:sp>
        <p:nvSpPr>
          <p:cNvPr id="9" name="Rectangle 7"/>
          <p:cNvSpPr>
            <a:spLocks noChangeArrowheads="1"/>
          </p:cNvSpPr>
          <p:nvPr/>
        </p:nvSpPr>
        <p:spPr bwMode="auto">
          <a:xfrm>
            <a:off x="685800" y="5892800"/>
            <a:ext cx="115443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e-Government is not about </a:t>
            </a:r>
            <a:r>
              <a:rPr lang="en-US" sz="4000" b="1" i="1" dirty="0">
                <a:solidFill>
                  <a:srgbClr val="FF6600"/>
                </a:solidFill>
              </a:rPr>
              <a:t>translating</a:t>
            </a:r>
            <a:r>
              <a:rPr lang="en-US" sz="4000" b="1" dirty="0">
                <a:solidFill>
                  <a:srgbClr val="FF0000"/>
                </a:solidFill>
              </a:rPr>
              <a:t> </a:t>
            </a:r>
            <a:r>
              <a:rPr lang="en-US" sz="3400" dirty="0">
                <a:solidFill>
                  <a:srgbClr val="000000"/>
                </a:solidFill>
              </a:rPr>
              <a:t>processes</a:t>
            </a:r>
          </a:p>
        </p:txBody>
      </p:sp>
      <p:sp>
        <p:nvSpPr>
          <p:cNvPr id="10" name="Rectangle 8"/>
          <p:cNvSpPr>
            <a:spLocks noChangeArrowheads="1"/>
          </p:cNvSpPr>
          <p:nvPr/>
        </p:nvSpPr>
        <p:spPr bwMode="auto">
          <a:xfrm>
            <a:off x="4229100" y="7010400"/>
            <a:ext cx="8001000" cy="914400"/>
          </a:xfrm>
          <a:prstGeom prst="rect">
            <a:avLst/>
          </a:prstGeom>
          <a:solidFill>
            <a:schemeClr val="bg2"/>
          </a:solidFill>
          <a:ln w="9525">
            <a:solidFill>
              <a:schemeClr val="tx1"/>
            </a:solidFill>
            <a:miter lim="800000"/>
            <a:headEnd/>
            <a:tailEnd/>
          </a:ln>
          <a:effectLst/>
        </p:spPr>
        <p:txBody>
          <a:bodyPr wrap="none" lIns="130616" tIns="65308" rIns="130616" bIns="65308" anchor="ctr"/>
          <a:lstStyle/>
          <a:p>
            <a:pPr eaLnBrk="0" hangingPunct="0">
              <a:buSzTx/>
            </a:pPr>
            <a:r>
              <a:rPr lang="en-US" sz="3400" dirty="0">
                <a:solidFill>
                  <a:srgbClr val="000000"/>
                </a:solidFill>
              </a:rPr>
              <a:t>but about </a:t>
            </a:r>
            <a:r>
              <a:rPr lang="en-US" sz="4000" b="1" i="1" dirty="0">
                <a:solidFill>
                  <a:schemeClr val="tx2"/>
                </a:solidFill>
              </a:rPr>
              <a:t>transforming</a:t>
            </a:r>
            <a:r>
              <a:rPr lang="en-US" sz="4000" b="1" dirty="0">
                <a:solidFill>
                  <a:srgbClr val="33CC33"/>
                </a:solidFill>
              </a:rPr>
              <a:t> </a:t>
            </a:r>
            <a:r>
              <a:rPr lang="en-US" sz="3400" dirty="0">
                <a:solidFill>
                  <a:srgbClr val="000000"/>
                </a:solidFill>
              </a:rPr>
              <a:t>processes !</a:t>
            </a:r>
            <a:r>
              <a:rPr lang="en-US" sz="4000" b="1" dirty="0">
                <a:solidFill>
                  <a:srgbClr val="33CC33"/>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dissolv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P spid="8" grpId="0" animBg="1" autoUpdateAnimBg="0"/>
      <p:bldP spid="9" grpId="0" animBg="1" autoUpdateAnimBg="0"/>
      <p:bldP spid="10"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81457" y="304800"/>
            <a:ext cx="13208400" cy="1094400"/>
          </a:xfrm>
        </p:spPr>
        <p:txBody>
          <a:bodyPr/>
          <a:lstStyle/>
          <a:p>
            <a:r>
              <a:rPr lang="en-US" sz="3600" b="1" dirty="0" smtClean="0">
                <a:solidFill>
                  <a:schemeClr val="tx1"/>
                </a:solidFill>
              </a:rPr>
              <a:t>Government service categories</a:t>
            </a:r>
          </a:p>
        </p:txBody>
      </p:sp>
      <p:sp>
        <p:nvSpPr>
          <p:cNvPr id="18" name="Text Placeholder 17"/>
          <p:cNvSpPr>
            <a:spLocks noGrp="1"/>
          </p:cNvSpPr>
          <p:nvPr>
            <p:ph type="body" sz="quarter" idx="10"/>
          </p:nvPr>
        </p:nvSpPr>
        <p:spPr>
          <a:xfrm>
            <a:off x="228600" y="1320800"/>
            <a:ext cx="13154400" cy="6105083"/>
          </a:xfrm>
        </p:spPr>
        <p:txBody>
          <a:bodyPr/>
          <a:lstStyle/>
          <a:p>
            <a:pPr marL="498904" indent="-498904">
              <a:spcBef>
                <a:spcPts val="1714"/>
              </a:spcBef>
              <a:spcAft>
                <a:spcPts val="1714"/>
              </a:spcAft>
              <a:buFont typeface="Arial" pitchFamily="34" charset="0"/>
              <a:buChar char="•"/>
              <a:defRPr/>
            </a:pPr>
            <a:r>
              <a:rPr lang="en-US" sz="2600" b="1" dirty="0" smtClean="0">
                <a:solidFill>
                  <a:schemeClr val="tx1"/>
                </a:solidFill>
              </a:rPr>
              <a:t>G2C (Government to Citizen)</a:t>
            </a:r>
            <a:r>
              <a:rPr lang="en-US" sz="2600" dirty="0" smtClean="0">
                <a:solidFill>
                  <a:schemeClr val="tx1"/>
                </a:solidFill>
              </a:rPr>
              <a:t>: deals with the relationship between government and citizens. G2C allows citizens to access government information and services instantly, conveniently, from everywhere, by use of multiple channels.</a:t>
            </a:r>
          </a:p>
          <a:p>
            <a:pPr marL="498904" indent="-498904">
              <a:spcBef>
                <a:spcPts val="1714"/>
              </a:spcBef>
              <a:spcAft>
                <a:spcPts val="1714"/>
              </a:spcAft>
              <a:buFont typeface="Arial" pitchFamily="34" charset="0"/>
              <a:buChar char="•"/>
              <a:defRPr/>
            </a:pPr>
            <a:r>
              <a:rPr lang="en-US" sz="2600" b="1" dirty="0" smtClean="0">
                <a:solidFill>
                  <a:schemeClr val="tx1"/>
                </a:solidFill>
              </a:rPr>
              <a:t>G2B (Government to Business)</a:t>
            </a:r>
            <a:r>
              <a:rPr lang="en-US" sz="2600" dirty="0" smtClean="0">
                <a:solidFill>
                  <a:schemeClr val="tx1"/>
                </a:solidFill>
              </a:rPr>
              <a:t>: consists of e-interactions between government and the private sector. The opportunity to conduct online transactions with government reduces red </a:t>
            </a:r>
            <a:r>
              <a:rPr lang="en-US" sz="2600" dirty="0" err="1" smtClean="0">
                <a:solidFill>
                  <a:schemeClr val="tx1"/>
                </a:solidFill>
              </a:rPr>
              <a:t>tapism</a:t>
            </a:r>
            <a:r>
              <a:rPr lang="en-US" sz="2600" dirty="0" smtClean="0">
                <a:solidFill>
                  <a:schemeClr val="tx1"/>
                </a:solidFill>
              </a:rPr>
              <a:t> and simplifies regulatory processes</a:t>
            </a:r>
            <a:r>
              <a:rPr lang="en-US" sz="2600" dirty="0">
                <a:solidFill>
                  <a:schemeClr val="tx1"/>
                </a:solidFill>
              </a:rPr>
              <a:t>.</a:t>
            </a:r>
            <a:endParaRPr lang="en-US" sz="2600" dirty="0" smtClean="0">
              <a:solidFill>
                <a:schemeClr val="tx1"/>
              </a:solidFill>
            </a:endParaRPr>
          </a:p>
          <a:p>
            <a:pPr marL="498904" indent="-498904">
              <a:spcBef>
                <a:spcPts val="1714"/>
              </a:spcBef>
              <a:spcAft>
                <a:spcPts val="1714"/>
              </a:spcAft>
              <a:buFont typeface="Arial" pitchFamily="34" charset="0"/>
              <a:buChar char="•"/>
              <a:defRPr/>
            </a:pPr>
            <a:r>
              <a:rPr lang="en-US" sz="2600" b="1" dirty="0" smtClean="0">
                <a:solidFill>
                  <a:schemeClr val="tx1"/>
                </a:solidFill>
              </a:rPr>
              <a:t>G2G (Government to Government)</a:t>
            </a:r>
            <a:r>
              <a:rPr lang="en-US" sz="2600" dirty="0" smtClean="0">
                <a:solidFill>
                  <a:schemeClr val="tx1"/>
                </a:solidFill>
              </a:rPr>
              <a:t>: Governments depend on other levels of government within the state to effectively deliver services and allocate responsibilities. In promoting citizen-centric service, a single access point to government is the ultimate goal, for which cooperation among different governmental departments and agencies is necessary. G2G facilitates the sharing of databases, resources and capabilities, enhancing the efficiency and effectiveness of processes.</a:t>
            </a:r>
          </a:p>
          <a:p>
            <a:pPr marL="498904" indent="-498904">
              <a:spcBef>
                <a:spcPts val="1714"/>
              </a:spcBef>
              <a:spcAft>
                <a:spcPts val="1714"/>
              </a:spcAft>
              <a:buFont typeface="Arial" pitchFamily="34" charset="0"/>
              <a:buChar char="•"/>
              <a:defRPr/>
            </a:pPr>
            <a:r>
              <a:rPr lang="en-US" sz="2600" b="1" dirty="0" smtClean="0">
                <a:solidFill>
                  <a:schemeClr val="tx1"/>
                </a:solidFill>
              </a:rPr>
              <a:t>G2E (Government to Employees) : </a:t>
            </a:r>
            <a:r>
              <a:rPr lang="en-US" sz="2600" dirty="0" smtClean="0">
                <a:solidFill>
                  <a:schemeClr val="tx1"/>
                </a:solidFill>
              </a:rPr>
              <a:t>deals with the relationship between the Government and its employees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r>
              <a:rPr lang="en-US" sz="3600" b="1" dirty="0" smtClean="0">
                <a:solidFill>
                  <a:schemeClr val="tx1"/>
                </a:solidFill>
              </a:rPr>
              <a:t>Examples of G2C Services</a:t>
            </a:r>
          </a:p>
        </p:txBody>
      </p:sp>
      <p:pic>
        <p:nvPicPr>
          <p:cNvPr id="4" name="Picture 3"/>
          <p:cNvPicPr>
            <a:picLocks noChangeAspect="1" noChangeArrowheads="1"/>
          </p:cNvPicPr>
          <p:nvPr/>
        </p:nvPicPr>
        <p:blipFill>
          <a:blip r:embed="rId4"/>
          <a:srcRect l="16667" r="5556"/>
          <a:stretch>
            <a:fillRect/>
          </a:stretch>
        </p:blipFill>
        <p:spPr>
          <a:xfrm>
            <a:off x="2316957" y="3706285"/>
            <a:ext cx="4150518" cy="1663700"/>
          </a:xfrm>
          <a:prstGeom prst="rect">
            <a:avLst/>
          </a:prstGeom>
          <a:noFill/>
        </p:spPr>
      </p:pic>
      <p:pic>
        <p:nvPicPr>
          <p:cNvPr id="5" name="Picture 4"/>
          <p:cNvPicPr>
            <a:picLocks noChangeAspect="1" noChangeArrowheads="1"/>
          </p:cNvPicPr>
          <p:nvPr/>
        </p:nvPicPr>
        <p:blipFill>
          <a:blip r:embed="rId5"/>
          <a:srcRect l="9166" t="44444" r="41667" b="11111"/>
          <a:stretch>
            <a:fillRect/>
          </a:stretch>
        </p:blipFill>
        <p:spPr bwMode="auto">
          <a:xfrm>
            <a:off x="114301" y="1219201"/>
            <a:ext cx="13444538" cy="6584951"/>
          </a:xfrm>
          <a:prstGeom prst="rect">
            <a:avLst/>
          </a:prstGeom>
          <a:noFill/>
          <a:ln w="28575">
            <a:solidFill>
              <a:schemeClr val="tx1"/>
            </a:solidFill>
            <a:prstDash val="sysDot"/>
            <a:miter lim="800000"/>
            <a:headEnd/>
            <a:tailEnd/>
          </a:ln>
        </p:spPr>
      </p:pic>
      <p:graphicFrame>
        <p:nvGraphicFramePr>
          <p:cNvPr id="6" name="Object 5"/>
          <p:cNvGraphicFramePr>
            <a:graphicFrameLocks noChangeAspect="1"/>
          </p:cNvGraphicFramePr>
          <p:nvPr/>
        </p:nvGraphicFramePr>
        <p:xfrm>
          <a:off x="2943225" y="5312833"/>
          <a:ext cx="1507332" cy="975784"/>
        </p:xfrm>
        <a:graphic>
          <a:graphicData uri="http://schemas.openxmlformats.org/presentationml/2006/ole">
            <mc:AlternateContent xmlns:mc="http://schemas.openxmlformats.org/markup-compatibility/2006">
              <mc:Choice xmlns:v="urn:schemas-microsoft-com:vml" Requires="v">
                <p:oleObj spid="_x0000_s75954" name="Photo Editor Photo" r:id="rId6" imgW="2704762" imgH="2695951" progId="">
                  <p:embed/>
                </p:oleObj>
              </mc:Choice>
              <mc:Fallback>
                <p:oleObj name="Photo Editor Photo" r:id="rId6" imgW="2704762" imgH="2695951" progId="">
                  <p:embed/>
                  <p:pic>
                    <p:nvPicPr>
                      <p:cNvPr id="0" name="Picture 158"/>
                      <p:cNvPicPr>
                        <a:picLocks noChangeAspect="1" noChangeArrowheads="1"/>
                      </p:cNvPicPr>
                      <p:nvPr/>
                    </p:nvPicPr>
                    <p:blipFill>
                      <a:blip r:embed="rId7">
                        <a:lum bright="6000"/>
                        <a:extLst>
                          <a:ext uri="{28A0092B-C50C-407E-A947-70E740481C1C}">
                            <a14:useLocalDpi xmlns:a14="http://schemas.microsoft.com/office/drawing/2010/main" val="0"/>
                          </a:ext>
                        </a:extLst>
                      </a:blip>
                      <a:srcRect/>
                      <a:stretch>
                        <a:fillRect/>
                      </a:stretch>
                    </p:blipFill>
                    <p:spPr bwMode="auto">
                      <a:xfrm>
                        <a:off x="2943225" y="5312833"/>
                        <a:ext cx="1507332" cy="975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6"/>
          <p:cNvGraphicFramePr>
            <a:graphicFrameLocks noChangeAspect="1"/>
          </p:cNvGraphicFramePr>
          <p:nvPr/>
        </p:nvGraphicFramePr>
        <p:xfrm>
          <a:off x="6553200" y="3098800"/>
          <a:ext cx="1507332" cy="984251"/>
        </p:xfrm>
        <a:graphic>
          <a:graphicData uri="http://schemas.openxmlformats.org/presentationml/2006/ole">
            <mc:AlternateContent xmlns:mc="http://schemas.openxmlformats.org/markup-compatibility/2006">
              <mc:Choice xmlns:v="urn:schemas-microsoft-com:vml" Requires="v">
                <p:oleObj spid="_x0000_s75955" name="Photo Editor Photo" r:id="rId8" imgW="2857899" imgH="2142857" progId="">
                  <p:embed/>
                </p:oleObj>
              </mc:Choice>
              <mc:Fallback>
                <p:oleObj name="Photo Editor Photo" r:id="rId8" imgW="2857899" imgH="2142857" progId="">
                  <p:embed/>
                  <p:pic>
                    <p:nvPicPr>
                      <p:cNvPr id="0" name="Picture 159"/>
                      <p:cNvPicPr>
                        <a:picLocks noChangeAspect="1" noChangeArrowheads="1"/>
                      </p:cNvPicPr>
                      <p:nvPr/>
                    </p:nvPicPr>
                    <p:blipFill>
                      <a:blip r:embed="rId9">
                        <a:lum contrast="-12000"/>
                        <a:extLst>
                          <a:ext uri="{28A0092B-C50C-407E-A947-70E740481C1C}">
                            <a14:useLocalDpi xmlns:a14="http://schemas.microsoft.com/office/drawing/2010/main" val="0"/>
                          </a:ext>
                        </a:extLst>
                      </a:blip>
                      <a:srcRect l="8653" t="7692" b="7692"/>
                      <a:stretch>
                        <a:fillRect/>
                      </a:stretch>
                    </p:blipFill>
                    <p:spPr bwMode="auto">
                      <a:xfrm>
                        <a:off x="6553200" y="3098800"/>
                        <a:ext cx="1507332" cy="984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8" name="Picture 7"/>
          <p:cNvPicPr>
            <a:picLocks noChangeAspect="1" noChangeArrowheads="1"/>
          </p:cNvPicPr>
          <p:nvPr/>
        </p:nvPicPr>
        <p:blipFill>
          <a:blip r:embed="rId4">
            <a:lum bright="-6000" contrast="6000"/>
          </a:blip>
          <a:srcRect l="24010" t="3548" r="10722" b="3548"/>
          <a:stretch>
            <a:fillRect/>
          </a:stretch>
        </p:blipFill>
        <p:spPr>
          <a:xfrm>
            <a:off x="4257675" y="3680884"/>
            <a:ext cx="1526382" cy="1013883"/>
          </a:xfrm>
          <a:prstGeom prst="rect">
            <a:avLst/>
          </a:prstGeom>
          <a:noFill/>
        </p:spPr>
      </p:pic>
      <p:graphicFrame>
        <p:nvGraphicFramePr>
          <p:cNvPr id="9" name="Object 8"/>
          <p:cNvGraphicFramePr>
            <a:graphicFrameLocks noChangeAspect="1"/>
          </p:cNvGraphicFramePr>
          <p:nvPr/>
        </p:nvGraphicFramePr>
        <p:xfrm>
          <a:off x="8586788" y="3183467"/>
          <a:ext cx="1809750" cy="1263651"/>
        </p:xfrm>
        <a:graphic>
          <a:graphicData uri="http://schemas.openxmlformats.org/presentationml/2006/ole">
            <mc:AlternateContent xmlns:mc="http://schemas.openxmlformats.org/markup-compatibility/2006">
              <mc:Choice xmlns:v="urn:schemas-microsoft-com:vml" Requires="v">
                <p:oleObj spid="_x0000_s75956" name="Photo Editor Photo" r:id="rId10" imgW="1333333" imgH="790476" progId="">
                  <p:embed/>
                </p:oleObj>
              </mc:Choice>
              <mc:Fallback>
                <p:oleObj name="Photo Editor Photo" r:id="rId10" imgW="1333333" imgH="790476" progId="">
                  <p:embed/>
                  <p:pic>
                    <p:nvPicPr>
                      <p:cNvPr id="0" name="Picture 160"/>
                      <p:cNvPicPr>
                        <a:picLocks noChangeAspect="1" noChangeArrowheads="1"/>
                      </p:cNvPicPr>
                      <p:nvPr/>
                    </p:nvPicPr>
                    <p:blipFill>
                      <a:blip r:embed="rId11">
                        <a:extLst>
                          <a:ext uri="{28A0092B-C50C-407E-A947-70E740481C1C}">
                            <a14:useLocalDpi xmlns:a14="http://schemas.microsoft.com/office/drawing/2010/main" val="0"/>
                          </a:ext>
                        </a:extLst>
                      </a:blip>
                      <a:srcRect l="1340" t="4106" r="11324" b="18317"/>
                      <a:stretch>
                        <a:fillRect/>
                      </a:stretch>
                    </p:blipFill>
                    <p:spPr bwMode="auto">
                      <a:xfrm>
                        <a:off x="8586788" y="3183467"/>
                        <a:ext cx="1809750" cy="1263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9"/>
          <p:cNvGraphicFramePr>
            <a:graphicFrameLocks noChangeAspect="1"/>
          </p:cNvGraphicFramePr>
          <p:nvPr/>
        </p:nvGraphicFramePr>
        <p:xfrm>
          <a:off x="10222708" y="5234517"/>
          <a:ext cx="1747838" cy="1335616"/>
        </p:xfrm>
        <a:graphic>
          <a:graphicData uri="http://schemas.openxmlformats.org/presentationml/2006/ole">
            <mc:AlternateContent xmlns:mc="http://schemas.openxmlformats.org/markup-compatibility/2006">
              <mc:Choice xmlns:v="urn:schemas-microsoft-com:vml" Requires="v">
                <p:oleObj spid="_x0000_s75957" name="Photo Editor Photo" r:id="rId12" imgW="1057423" imgH="1000000" progId="">
                  <p:embed/>
                </p:oleObj>
              </mc:Choice>
              <mc:Fallback>
                <p:oleObj name="Photo Editor Photo" r:id="rId12" imgW="1057423" imgH="1000000" progId="">
                  <p:embed/>
                  <p:pic>
                    <p:nvPicPr>
                      <p:cNvPr id="0" name="Picture 161"/>
                      <p:cNvPicPr>
                        <a:picLocks noChangeAspect="1" noChangeArrowheads="1"/>
                      </p:cNvPicPr>
                      <p:nvPr/>
                    </p:nvPicPr>
                    <p:blipFill>
                      <a:blip r:embed="rId13">
                        <a:lum contrast="6000"/>
                        <a:extLst>
                          <a:ext uri="{28A0092B-C50C-407E-A947-70E740481C1C}">
                            <a14:useLocalDpi xmlns:a14="http://schemas.microsoft.com/office/drawing/2010/main" val="0"/>
                          </a:ext>
                        </a:extLst>
                      </a:blip>
                      <a:srcRect/>
                      <a:stretch>
                        <a:fillRect/>
                      </a:stretch>
                    </p:blipFill>
                    <p:spPr bwMode="auto">
                      <a:xfrm>
                        <a:off x="10222708" y="5234517"/>
                        <a:ext cx="1747838" cy="1335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Text Box 10"/>
          <p:cNvSpPr txBox="1">
            <a:spLocks noChangeArrowheads="1"/>
          </p:cNvSpPr>
          <p:nvPr/>
        </p:nvSpPr>
        <p:spPr bwMode="auto">
          <a:xfrm>
            <a:off x="3795713" y="5513918"/>
            <a:ext cx="2038320" cy="65511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Birth Certificate</a:t>
            </a:r>
          </a:p>
          <a:p>
            <a:pPr eaLnBrk="0" hangingPunct="0">
              <a:buFontTx/>
              <a:buChar char="•"/>
            </a:pPr>
            <a:r>
              <a:rPr lang="en-US" sz="1700" b="1" dirty="0">
                <a:solidFill>
                  <a:schemeClr val="bg1"/>
                </a:solidFill>
                <a:latin typeface="Thoma"/>
              </a:rPr>
              <a:t> Health Care</a:t>
            </a:r>
          </a:p>
        </p:txBody>
      </p:sp>
      <p:sp>
        <p:nvSpPr>
          <p:cNvPr id="12" name="Text Box 11"/>
          <p:cNvSpPr txBox="1">
            <a:spLocks noChangeArrowheads="1"/>
          </p:cNvSpPr>
          <p:nvPr/>
        </p:nvSpPr>
        <p:spPr bwMode="auto">
          <a:xfrm>
            <a:off x="366713" y="3352800"/>
            <a:ext cx="2549677"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School Admission</a:t>
            </a:r>
          </a:p>
          <a:p>
            <a:pPr eaLnBrk="0" hangingPunct="0">
              <a:buFontTx/>
              <a:buChar char="•"/>
            </a:pPr>
            <a:r>
              <a:rPr lang="en-US" sz="1700" b="1" dirty="0">
                <a:solidFill>
                  <a:schemeClr val="bg1"/>
                </a:solidFill>
                <a:latin typeface="Thoma"/>
              </a:rPr>
              <a:t> Scholarships</a:t>
            </a:r>
          </a:p>
          <a:p>
            <a:pPr eaLnBrk="0" hangingPunct="0">
              <a:buFontTx/>
              <a:buChar char="•"/>
            </a:pPr>
            <a:r>
              <a:rPr lang="en-US" sz="1700" b="1" dirty="0">
                <a:solidFill>
                  <a:schemeClr val="bg1"/>
                </a:solidFill>
                <a:latin typeface="Thoma"/>
              </a:rPr>
              <a:t> e-Learning</a:t>
            </a:r>
          </a:p>
          <a:p>
            <a:pPr eaLnBrk="0" hangingPunct="0">
              <a:buFontTx/>
              <a:buChar char="•"/>
            </a:pPr>
            <a:r>
              <a:rPr lang="en-US" sz="1700" b="1" dirty="0">
                <a:solidFill>
                  <a:schemeClr val="bg1"/>
                </a:solidFill>
                <a:latin typeface="Thoma"/>
              </a:rPr>
              <a:t> Examination Results</a:t>
            </a:r>
          </a:p>
        </p:txBody>
      </p:sp>
      <p:sp>
        <p:nvSpPr>
          <p:cNvPr id="13" name="Text Box 12"/>
          <p:cNvSpPr txBox="1">
            <a:spLocks noChangeArrowheads="1"/>
          </p:cNvSpPr>
          <p:nvPr/>
        </p:nvSpPr>
        <p:spPr bwMode="auto">
          <a:xfrm>
            <a:off x="5372101" y="1352551"/>
            <a:ext cx="2673109"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Employment Services</a:t>
            </a:r>
          </a:p>
          <a:p>
            <a:pPr eaLnBrk="0" hangingPunct="0">
              <a:buFontTx/>
              <a:buChar char="•"/>
            </a:pPr>
            <a:r>
              <a:rPr lang="en-US" sz="1700" b="1" dirty="0">
                <a:solidFill>
                  <a:schemeClr val="bg1"/>
                </a:solidFill>
                <a:latin typeface="Thoma"/>
              </a:rPr>
              <a:t> Vehicle Registration</a:t>
            </a:r>
          </a:p>
          <a:p>
            <a:pPr eaLnBrk="0" hangingPunct="0">
              <a:buFontTx/>
              <a:buChar char="•"/>
            </a:pPr>
            <a:r>
              <a:rPr lang="en-US" sz="1700" b="1" dirty="0">
                <a:solidFill>
                  <a:schemeClr val="bg1"/>
                </a:solidFill>
                <a:latin typeface="Thoma"/>
              </a:rPr>
              <a:t> Driver’s License</a:t>
            </a:r>
          </a:p>
          <a:p>
            <a:pPr eaLnBrk="0" hangingPunct="0">
              <a:buFontTx/>
              <a:buChar char="•"/>
            </a:pPr>
            <a:r>
              <a:rPr lang="en-US" sz="1700" b="1" dirty="0">
                <a:solidFill>
                  <a:schemeClr val="bg1"/>
                </a:solidFill>
                <a:latin typeface="Thoma"/>
              </a:rPr>
              <a:t> Passport/Visa</a:t>
            </a:r>
          </a:p>
        </p:txBody>
      </p:sp>
      <p:sp>
        <p:nvSpPr>
          <p:cNvPr id="14" name="Text Box 13"/>
          <p:cNvSpPr txBox="1">
            <a:spLocks noChangeArrowheads="1"/>
          </p:cNvSpPr>
          <p:nvPr/>
        </p:nvSpPr>
        <p:spPr bwMode="auto">
          <a:xfrm>
            <a:off x="10522745" y="2631018"/>
            <a:ext cx="2693948" cy="196316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Agriculture  </a:t>
            </a:r>
          </a:p>
          <a:p>
            <a:pPr eaLnBrk="0" hangingPunct="0">
              <a:buFontTx/>
              <a:buChar char="•"/>
            </a:pPr>
            <a:r>
              <a:rPr lang="en-US" sz="1700" b="1" dirty="0">
                <a:solidFill>
                  <a:schemeClr val="bg1"/>
                </a:solidFill>
                <a:latin typeface="Thoma"/>
              </a:rPr>
              <a:t> Land Record</a:t>
            </a:r>
          </a:p>
          <a:p>
            <a:pPr eaLnBrk="0" hangingPunct="0">
              <a:buFontTx/>
              <a:buChar char="•"/>
            </a:pPr>
            <a:r>
              <a:rPr lang="en-US" sz="1700" b="1" dirty="0">
                <a:solidFill>
                  <a:schemeClr val="bg1"/>
                </a:solidFill>
                <a:latin typeface="Thoma"/>
              </a:rPr>
              <a:t> Property Registration </a:t>
            </a:r>
          </a:p>
          <a:p>
            <a:pPr eaLnBrk="0" hangingPunct="0">
              <a:buFontTx/>
              <a:buChar char="•"/>
            </a:pPr>
            <a:r>
              <a:rPr lang="en-US" sz="1700" b="1" dirty="0">
                <a:solidFill>
                  <a:schemeClr val="bg1"/>
                </a:solidFill>
                <a:latin typeface="Thoma"/>
              </a:rPr>
              <a:t> Marriage Certificates</a:t>
            </a:r>
          </a:p>
          <a:p>
            <a:pPr eaLnBrk="0" hangingPunct="0">
              <a:buFontTx/>
              <a:buChar char="•"/>
            </a:pPr>
            <a:r>
              <a:rPr lang="en-US" sz="1700" b="1" dirty="0">
                <a:solidFill>
                  <a:schemeClr val="bg1"/>
                </a:solidFill>
                <a:latin typeface="Thoma"/>
              </a:rPr>
              <a:t> Taxes   </a:t>
            </a:r>
          </a:p>
          <a:p>
            <a:pPr eaLnBrk="0" hangingPunct="0">
              <a:buFontTx/>
              <a:buChar char="•"/>
            </a:pPr>
            <a:r>
              <a:rPr lang="en-US" sz="1700" b="1" dirty="0">
                <a:solidFill>
                  <a:schemeClr val="bg1"/>
                </a:solidFill>
                <a:latin typeface="Thoma"/>
              </a:rPr>
              <a:t> Utility Services</a:t>
            </a:r>
          </a:p>
          <a:p>
            <a:pPr eaLnBrk="0" hangingPunct="0">
              <a:buFontTx/>
              <a:buChar char="•"/>
            </a:pPr>
            <a:r>
              <a:rPr lang="en-US" sz="1700" b="1" dirty="0">
                <a:solidFill>
                  <a:schemeClr val="bg1"/>
                </a:solidFill>
                <a:latin typeface="Thoma"/>
              </a:rPr>
              <a:t> Municipality Services</a:t>
            </a:r>
          </a:p>
        </p:txBody>
      </p:sp>
      <p:sp>
        <p:nvSpPr>
          <p:cNvPr id="15" name="Text Box 14"/>
          <p:cNvSpPr txBox="1">
            <a:spLocks noChangeArrowheads="1"/>
          </p:cNvSpPr>
          <p:nvPr/>
        </p:nvSpPr>
        <p:spPr bwMode="auto">
          <a:xfrm>
            <a:off x="7534276" y="5359400"/>
            <a:ext cx="2197017"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Pensions</a:t>
            </a:r>
          </a:p>
          <a:p>
            <a:pPr eaLnBrk="0" hangingPunct="0">
              <a:buFontTx/>
              <a:buChar char="•"/>
            </a:pPr>
            <a:r>
              <a:rPr lang="en-US" sz="1700" b="1" dirty="0">
                <a:solidFill>
                  <a:schemeClr val="bg1"/>
                </a:solidFill>
                <a:latin typeface="Thoma"/>
              </a:rPr>
              <a:t> Insurance</a:t>
            </a:r>
          </a:p>
          <a:p>
            <a:pPr eaLnBrk="0" hangingPunct="0">
              <a:buFontTx/>
              <a:buChar char="•"/>
            </a:pPr>
            <a:r>
              <a:rPr lang="en-US" sz="1700" b="1" dirty="0">
                <a:solidFill>
                  <a:schemeClr val="bg1"/>
                </a:solidFill>
                <a:latin typeface="Thoma"/>
              </a:rPr>
              <a:t> Health Care </a:t>
            </a:r>
          </a:p>
          <a:p>
            <a:pPr eaLnBrk="0" hangingPunct="0">
              <a:buFontTx/>
              <a:buChar char="•"/>
            </a:pPr>
            <a:r>
              <a:rPr lang="en-US" sz="1700" b="1" dirty="0">
                <a:solidFill>
                  <a:schemeClr val="bg1"/>
                </a:solidFill>
                <a:latin typeface="Thoma"/>
              </a:rPr>
              <a:t> Death Certificate </a:t>
            </a:r>
          </a:p>
        </p:txBody>
      </p:sp>
      <p:sp>
        <p:nvSpPr>
          <p:cNvPr id="16" name="AutoShape 15"/>
          <p:cNvSpPr>
            <a:spLocks noChangeArrowheads="1"/>
          </p:cNvSpPr>
          <p:nvPr/>
        </p:nvSpPr>
        <p:spPr bwMode="auto">
          <a:xfrm rot="18946198">
            <a:off x="2257425" y="4413251"/>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7" name="AutoShape 16"/>
          <p:cNvSpPr>
            <a:spLocks noChangeArrowheads="1"/>
          </p:cNvSpPr>
          <p:nvPr/>
        </p:nvSpPr>
        <p:spPr bwMode="auto">
          <a:xfrm rot="19088430">
            <a:off x="4657725" y="2565400"/>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8" name="AutoShape 17"/>
          <p:cNvSpPr>
            <a:spLocks noChangeArrowheads="1"/>
          </p:cNvSpPr>
          <p:nvPr/>
        </p:nvSpPr>
        <p:spPr bwMode="auto">
          <a:xfrm rot="2374384">
            <a:off x="7600950" y="2641600"/>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9" name="AutoShape 18"/>
          <p:cNvSpPr>
            <a:spLocks noChangeArrowheads="1"/>
          </p:cNvSpPr>
          <p:nvPr/>
        </p:nvSpPr>
        <p:spPr bwMode="auto">
          <a:xfrm rot="2708284">
            <a:off x="9966325" y="4432300"/>
            <a:ext cx="1270000" cy="6858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21" name="TextBox 20"/>
          <p:cNvSpPr txBox="1"/>
          <p:nvPr/>
        </p:nvSpPr>
        <p:spPr>
          <a:xfrm>
            <a:off x="7086600" y="7823200"/>
            <a:ext cx="5715000" cy="532007"/>
          </a:xfrm>
          <a:prstGeom prst="rect">
            <a:avLst/>
          </a:prstGeom>
          <a:noFill/>
        </p:spPr>
        <p:txBody>
          <a:bodyPr wrap="square" lIns="130622" tIns="65311" rIns="130622" bIns="65311" rtlCol="0">
            <a:spAutoFit/>
          </a:bodyPr>
          <a:lstStyle/>
          <a:p>
            <a:pPr algn="r"/>
            <a:r>
              <a:rPr lang="en-GB" dirty="0" smtClean="0">
                <a:solidFill>
                  <a:schemeClr val="tx2"/>
                </a:solidFill>
              </a:rPr>
              <a:t>… from cradle to grave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r>
              <a:rPr lang="en-US" sz="3600" b="1" dirty="0" smtClean="0">
                <a:solidFill>
                  <a:schemeClr val="tx1"/>
                </a:solidFill>
              </a:rPr>
              <a:t>Examples of G2B services</a:t>
            </a:r>
          </a:p>
        </p:txBody>
      </p:sp>
      <p:sp>
        <p:nvSpPr>
          <p:cNvPr id="3" name="Oval 3"/>
          <p:cNvSpPr>
            <a:spLocks noChangeArrowheads="1"/>
          </p:cNvSpPr>
          <p:nvPr/>
        </p:nvSpPr>
        <p:spPr bwMode="ltGray">
          <a:xfrm>
            <a:off x="3452813" y="5344584"/>
            <a:ext cx="8343900" cy="1767416"/>
          </a:xfrm>
          <a:prstGeom prst="ellipse">
            <a:avLst/>
          </a:prstGeom>
          <a:gradFill rotWithShape="1">
            <a:gsLst>
              <a:gs pos="0">
                <a:srgbClr val="292929"/>
              </a:gs>
              <a:gs pos="100000">
                <a:schemeClr val="bg1"/>
              </a:gs>
            </a:gsLst>
            <a:lin ang="2700000" scaled="1"/>
          </a:gradFill>
          <a:ln w="3175">
            <a:noFill/>
            <a:round/>
            <a:headEnd/>
            <a:tailEnd type="none" w="sm" len="sm"/>
          </a:ln>
        </p:spPr>
        <p:txBody>
          <a:bodyPr vert="eaVert" wrap="none" lIns="131529" tIns="65765" rIns="131529" bIns="65765" anchor="ctr"/>
          <a:lstStyle/>
          <a:p>
            <a:endParaRPr lang="en-US"/>
          </a:p>
        </p:txBody>
      </p:sp>
      <p:sp>
        <p:nvSpPr>
          <p:cNvPr id="4" name="Oval 4"/>
          <p:cNvSpPr>
            <a:spLocks noChangeArrowheads="1"/>
          </p:cNvSpPr>
          <p:nvPr/>
        </p:nvSpPr>
        <p:spPr bwMode="gray">
          <a:xfrm rot="20601703">
            <a:off x="2364583" y="2527300"/>
            <a:ext cx="8643938" cy="4021667"/>
          </a:xfrm>
          <a:prstGeom prst="ellipse">
            <a:avLst/>
          </a:prstGeom>
          <a:gradFill rotWithShape="0">
            <a:gsLst>
              <a:gs pos="0">
                <a:srgbClr val="29698D"/>
              </a:gs>
              <a:gs pos="50000">
                <a:srgbClr val="CBDBE3"/>
              </a:gs>
              <a:gs pos="100000">
                <a:srgbClr val="29698D"/>
              </a:gs>
            </a:gsLst>
            <a:lin ang="0" scaled="1"/>
          </a:gradFill>
          <a:ln w="12700">
            <a:noFill/>
            <a:round/>
            <a:headEnd type="none" w="sm" len="sm"/>
            <a:tailEnd type="none" w="sm" len="sm"/>
          </a:ln>
        </p:spPr>
        <p:txBody>
          <a:bodyPr wrap="none" lIns="130622" tIns="65311" rIns="130622" bIns="65311" anchor="ctr"/>
          <a:lstStyle/>
          <a:p>
            <a:endParaRPr lang="en-US"/>
          </a:p>
        </p:txBody>
      </p:sp>
      <p:sp>
        <p:nvSpPr>
          <p:cNvPr id="5" name="Oval 5"/>
          <p:cNvSpPr>
            <a:spLocks noChangeArrowheads="1"/>
          </p:cNvSpPr>
          <p:nvPr/>
        </p:nvSpPr>
        <p:spPr bwMode="gray">
          <a:xfrm rot="20601703">
            <a:off x="2447925" y="2311400"/>
            <a:ext cx="8346282" cy="3896784"/>
          </a:xfrm>
          <a:prstGeom prst="ellipse">
            <a:avLst/>
          </a:prstGeom>
          <a:gradFill rotWithShape="1">
            <a:gsLst>
              <a:gs pos="0">
                <a:srgbClr val="208282"/>
              </a:gs>
              <a:gs pos="100000">
                <a:srgbClr val="33CCCC"/>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6" name="Arc 6"/>
          <p:cNvSpPr>
            <a:spLocks/>
          </p:cNvSpPr>
          <p:nvPr/>
        </p:nvSpPr>
        <p:spPr bwMode="gray">
          <a:xfrm rot="20601703">
            <a:off x="6757988" y="3740151"/>
            <a:ext cx="3979070" cy="1761067"/>
          </a:xfrm>
          <a:custGeom>
            <a:avLst/>
            <a:gdLst>
              <a:gd name="T0" fmla="*/ 2652713 w 19933"/>
              <a:gd name="T1" fmla="*/ 562945 h 19523"/>
              <a:gd name="T2" fmla="*/ 1229939 w 19933"/>
              <a:gd name="T3" fmla="*/ 1320800 h 19523"/>
              <a:gd name="T4" fmla="*/ 0 w 19933"/>
              <a:gd name="T5" fmla="*/ 0 h 19523"/>
              <a:gd name="T6" fmla="*/ 0 60000 65536"/>
              <a:gd name="T7" fmla="*/ 0 60000 65536"/>
              <a:gd name="T8" fmla="*/ 0 60000 65536"/>
              <a:gd name="T9" fmla="*/ 0 w 19933"/>
              <a:gd name="T10" fmla="*/ 0 h 19523"/>
              <a:gd name="T11" fmla="*/ 19933 w 19933"/>
              <a:gd name="T12" fmla="*/ 19523 h 19523"/>
            </a:gdLst>
            <a:ahLst/>
            <a:cxnLst>
              <a:cxn ang="T6">
                <a:pos x="T0" y="T1"/>
              </a:cxn>
              <a:cxn ang="T7">
                <a:pos x="T2" y="T3"/>
              </a:cxn>
              <a:cxn ang="T8">
                <a:pos x="T4" y="T5"/>
              </a:cxn>
            </a:cxnLst>
            <a:rect l="T9" t="T10" r="T11" b="T12"/>
            <a:pathLst>
              <a:path w="19933" h="19523" fill="none" extrusionOk="0">
                <a:moveTo>
                  <a:pt x="19932" y="8320"/>
                </a:moveTo>
                <a:cubicBezTo>
                  <a:pt x="17876" y="13247"/>
                  <a:pt x="14067" y="17238"/>
                  <a:pt x="9241" y="19522"/>
                </a:cubicBezTo>
              </a:path>
              <a:path w="19933" h="19523" stroke="0" extrusionOk="0">
                <a:moveTo>
                  <a:pt x="19932" y="8320"/>
                </a:moveTo>
                <a:cubicBezTo>
                  <a:pt x="17876" y="13247"/>
                  <a:pt x="14067" y="17238"/>
                  <a:pt x="9241" y="19522"/>
                </a:cubicBezTo>
                <a:lnTo>
                  <a:pt x="0" y="0"/>
                </a:lnTo>
                <a:close/>
              </a:path>
            </a:pathLst>
          </a:custGeom>
          <a:solidFill>
            <a:srgbClr val="D9AF13"/>
          </a:solidFill>
          <a:ln w="12700">
            <a:noFill/>
            <a:round/>
            <a:headEnd type="none" w="sm" len="sm"/>
            <a:tailEnd type="none" w="sm" len="sm"/>
          </a:ln>
        </p:spPr>
        <p:txBody>
          <a:bodyPr wrap="none" lIns="130622" tIns="65311" rIns="130622" bIns="65311" anchor="ctr"/>
          <a:lstStyle/>
          <a:p>
            <a:endParaRPr lang="en-US"/>
          </a:p>
        </p:txBody>
      </p:sp>
      <p:sp>
        <p:nvSpPr>
          <p:cNvPr id="7" name="Arc 7"/>
          <p:cNvSpPr>
            <a:spLocks/>
          </p:cNvSpPr>
          <p:nvPr/>
        </p:nvSpPr>
        <p:spPr bwMode="gray">
          <a:xfrm rot="20601703" flipH="1">
            <a:off x="2571750" y="4142317"/>
            <a:ext cx="4314825" cy="2173816"/>
          </a:xfrm>
          <a:custGeom>
            <a:avLst/>
            <a:gdLst>
              <a:gd name="T0" fmla="*/ 2723667 w 21600"/>
              <a:gd name="T1" fmla="*/ 0 h 24439"/>
              <a:gd name="T2" fmla="*/ 1687709 w 21600"/>
              <a:gd name="T3" fmla="*/ 1630362 h 24439"/>
              <a:gd name="T4" fmla="*/ 0 w 21600"/>
              <a:gd name="T5" fmla="*/ 463445 h 24439"/>
              <a:gd name="T6" fmla="*/ 0 60000 65536"/>
              <a:gd name="T7" fmla="*/ 0 60000 65536"/>
              <a:gd name="T8" fmla="*/ 0 60000 65536"/>
              <a:gd name="T9" fmla="*/ 0 w 21600"/>
              <a:gd name="T10" fmla="*/ 0 h 24439"/>
              <a:gd name="T11" fmla="*/ 21600 w 21600"/>
              <a:gd name="T12" fmla="*/ 24439 h 24439"/>
            </a:gdLst>
            <a:ahLst/>
            <a:cxnLst>
              <a:cxn ang="T6">
                <a:pos x="T0" y="T1"/>
              </a:cxn>
              <a:cxn ang="T7">
                <a:pos x="T2" y="T3"/>
              </a:cxn>
              <a:cxn ang="T8">
                <a:pos x="T4" y="T5"/>
              </a:cxn>
            </a:cxnLst>
            <a:rect l="T9" t="T10" r="T11" b="T12"/>
            <a:pathLst>
              <a:path w="21600" h="24439" fill="none" extrusionOk="0">
                <a:moveTo>
                  <a:pt x="20452" y="-1"/>
                </a:moveTo>
                <a:cubicBezTo>
                  <a:pt x="21212" y="2237"/>
                  <a:pt x="21600" y="4584"/>
                  <a:pt x="21600" y="6947"/>
                </a:cubicBezTo>
                <a:cubicBezTo>
                  <a:pt x="21600" y="13871"/>
                  <a:pt x="18280" y="20376"/>
                  <a:pt x="12672" y="24438"/>
                </a:cubicBezTo>
              </a:path>
              <a:path w="21600" h="24439" stroke="0" extrusionOk="0">
                <a:moveTo>
                  <a:pt x="20452" y="-1"/>
                </a:moveTo>
                <a:cubicBezTo>
                  <a:pt x="21212" y="2237"/>
                  <a:pt x="21600" y="4584"/>
                  <a:pt x="21600" y="6947"/>
                </a:cubicBezTo>
                <a:cubicBezTo>
                  <a:pt x="21600" y="13871"/>
                  <a:pt x="18280" y="20376"/>
                  <a:pt x="12672" y="24438"/>
                </a:cubicBezTo>
                <a:lnTo>
                  <a:pt x="0" y="6947"/>
                </a:lnTo>
                <a:close/>
              </a:path>
            </a:pathLst>
          </a:custGeom>
          <a:gradFill rotWithShape="1">
            <a:gsLst>
              <a:gs pos="0">
                <a:srgbClr val="ABD9F2"/>
              </a:gs>
              <a:gs pos="100000">
                <a:srgbClr val="47ABE3"/>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8" name="Arc 8"/>
          <p:cNvSpPr>
            <a:spLocks/>
          </p:cNvSpPr>
          <p:nvPr/>
        </p:nvSpPr>
        <p:spPr bwMode="gray">
          <a:xfrm rot="20601703">
            <a:off x="5286375" y="2053167"/>
            <a:ext cx="4221957" cy="1890184"/>
          </a:xfrm>
          <a:custGeom>
            <a:avLst/>
            <a:gdLst>
              <a:gd name="T0" fmla="*/ 0 w 21397"/>
              <a:gd name="T1" fmla="*/ 36032 h 21600"/>
              <a:gd name="T2" fmla="*/ 2814638 w 21397"/>
              <a:gd name="T3" fmla="*/ 507331 h 21600"/>
              <a:gd name="T4" fmla="*/ 636539 w 21397"/>
              <a:gd name="T5" fmla="*/ 1417638 h 21600"/>
              <a:gd name="T6" fmla="*/ 0 60000 65536"/>
              <a:gd name="T7" fmla="*/ 0 60000 65536"/>
              <a:gd name="T8" fmla="*/ 0 60000 65536"/>
              <a:gd name="T9" fmla="*/ 0 w 21397"/>
              <a:gd name="T10" fmla="*/ 0 h 21600"/>
              <a:gd name="T11" fmla="*/ 21397 w 21397"/>
              <a:gd name="T12" fmla="*/ 21600 h 21600"/>
            </a:gdLst>
            <a:ahLst/>
            <a:cxnLst>
              <a:cxn ang="T6">
                <a:pos x="T0" y="T1"/>
              </a:cxn>
              <a:cxn ang="T7">
                <a:pos x="T2" y="T3"/>
              </a:cxn>
              <a:cxn ang="T8">
                <a:pos x="T4" y="T5"/>
              </a:cxn>
            </a:cxnLst>
            <a:rect l="T9" t="T10" r="T11" b="T12"/>
            <a:pathLst>
              <a:path w="21397" h="21600" fill="none" extrusionOk="0">
                <a:moveTo>
                  <a:pt x="0" y="549"/>
                </a:moveTo>
                <a:cubicBezTo>
                  <a:pt x="1587" y="184"/>
                  <a:pt x="3210" y="-1"/>
                  <a:pt x="4839" y="0"/>
                </a:cubicBezTo>
                <a:cubicBezTo>
                  <a:pt x="11230" y="0"/>
                  <a:pt x="17293" y="2830"/>
                  <a:pt x="21397" y="7729"/>
                </a:cubicBezTo>
              </a:path>
              <a:path w="21397" h="21600" stroke="0" extrusionOk="0">
                <a:moveTo>
                  <a:pt x="0" y="549"/>
                </a:moveTo>
                <a:cubicBezTo>
                  <a:pt x="1587" y="184"/>
                  <a:pt x="3210" y="-1"/>
                  <a:pt x="4839" y="0"/>
                </a:cubicBezTo>
                <a:cubicBezTo>
                  <a:pt x="11230" y="0"/>
                  <a:pt x="17293" y="2830"/>
                  <a:pt x="21397" y="7729"/>
                </a:cubicBezTo>
                <a:lnTo>
                  <a:pt x="4839" y="21600"/>
                </a:lnTo>
                <a:close/>
              </a:path>
            </a:pathLst>
          </a:custGeom>
          <a:gradFill rotWithShape="1">
            <a:gsLst>
              <a:gs pos="0">
                <a:srgbClr val="4F4A73"/>
              </a:gs>
              <a:gs pos="100000">
                <a:srgbClr val="AAA0F8"/>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9" name="Arc 9"/>
          <p:cNvSpPr>
            <a:spLocks/>
          </p:cNvSpPr>
          <p:nvPr/>
        </p:nvSpPr>
        <p:spPr bwMode="gray">
          <a:xfrm rot="20601703" flipH="1">
            <a:off x="2228850" y="2923118"/>
            <a:ext cx="4143375" cy="1841500"/>
          </a:xfrm>
          <a:custGeom>
            <a:avLst/>
            <a:gdLst>
              <a:gd name="T0" fmla="*/ 583617 w 20934"/>
              <a:gd name="T1" fmla="*/ 0 h 21142"/>
              <a:gd name="T2" fmla="*/ 2762250 w 20934"/>
              <a:gd name="T3" fmla="*/ 1033459 h 21142"/>
              <a:gd name="T4" fmla="*/ 0 w 20934"/>
              <a:gd name="T5" fmla="*/ 1381125 h 21142"/>
              <a:gd name="T6" fmla="*/ 0 60000 65536"/>
              <a:gd name="T7" fmla="*/ 0 60000 65536"/>
              <a:gd name="T8" fmla="*/ 0 60000 65536"/>
              <a:gd name="T9" fmla="*/ 0 w 20934"/>
              <a:gd name="T10" fmla="*/ 0 h 21142"/>
              <a:gd name="T11" fmla="*/ 20934 w 20934"/>
              <a:gd name="T12" fmla="*/ 21142 h 21142"/>
            </a:gdLst>
            <a:ahLst/>
            <a:cxnLst>
              <a:cxn ang="T6">
                <a:pos x="T0" y="T1"/>
              </a:cxn>
              <a:cxn ang="T7">
                <a:pos x="T2" y="T3"/>
              </a:cxn>
              <a:cxn ang="T8">
                <a:pos x="T4" y="T5"/>
              </a:cxn>
            </a:cxnLst>
            <a:rect l="T9" t="T10" r="T11" b="T12"/>
            <a:pathLst>
              <a:path w="20934" h="21142" fill="none" extrusionOk="0">
                <a:moveTo>
                  <a:pt x="4423" y="-1"/>
                </a:moveTo>
                <a:cubicBezTo>
                  <a:pt x="12495" y="1688"/>
                  <a:pt x="18902" y="7826"/>
                  <a:pt x="20934" y="15819"/>
                </a:cubicBezTo>
              </a:path>
              <a:path w="20934" h="21142" stroke="0" extrusionOk="0">
                <a:moveTo>
                  <a:pt x="4423" y="-1"/>
                </a:moveTo>
                <a:cubicBezTo>
                  <a:pt x="12495" y="1688"/>
                  <a:pt x="18902" y="7826"/>
                  <a:pt x="20934" y="15819"/>
                </a:cubicBezTo>
                <a:lnTo>
                  <a:pt x="0" y="21142"/>
                </a:lnTo>
                <a:close/>
              </a:path>
            </a:pathLst>
          </a:custGeom>
          <a:gradFill rotWithShape="1">
            <a:gsLst>
              <a:gs pos="0">
                <a:srgbClr val="47ABE3"/>
              </a:gs>
              <a:gs pos="100000">
                <a:srgbClr val="214F69"/>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10" name="Freeform 10"/>
          <p:cNvSpPr>
            <a:spLocks/>
          </p:cNvSpPr>
          <p:nvPr/>
        </p:nvSpPr>
        <p:spPr bwMode="gray">
          <a:xfrm rot="20601703">
            <a:off x="7715480" y="4805530"/>
            <a:ext cx="263860" cy="532007"/>
          </a:xfrm>
          <a:custGeom>
            <a:avLst/>
            <a:gdLst>
              <a:gd name="T0" fmla="*/ 480 w 480"/>
              <a:gd name="T1" fmla="*/ 716 h 716"/>
              <a:gd name="T2" fmla="*/ 480 w 480"/>
              <a:gd name="T3" fmla="*/ 604 h 716"/>
              <a:gd name="T4" fmla="*/ 0 w 480"/>
              <a:gd name="T5" fmla="*/ 0 h 716"/>
              <a:gd name="T6" fmla="*/ 0 60000 65536"/>
              <a:gd name="T7" fmla="*/ 0 60000 65536"/>
              <a:gd name="T8" fmla="*/ 0 60000 65536"/>
              <a:gd name="T9" fmla="*/ 0 w 480"/>
              <a:gd name="T10" fmla="*/ 0 h 716"/>
              <a:gd name="T11" fmla="*/ 480 w 480"/>
              <a:gd name="T12" fmla="*/ 716 h 716"/>
            </a:gdLst>
            <a:ahLst/>
            <a:cxnLst>
              <a:cxn ang="T6">
                <a:pos x="T0" y="T1"/>
              </a:cxn>
              <a:cxn ang="T7">
                <a:pos x="T2" y="T3"/>
              </a:cxn>
              <a:cxn ang="T8">
                <a:pos x="T4" y="T5"/>
              </a:cxn>
            </a:cxnLst>
            <a:rect l="T9" t="T10" r="T11" b="T12"/>
            <a:pathLst>
              <a:path w="480" h="716">
                <a:moveTo>
                  <a:pt x="480" y="716"/>
                </a:moveTo>
                <a:lnTo>
                  <a:pt x="480" y="604"/>
                </a:lnTo>
                <a:lnTo>
                  <a:pt x="0" y="0"/>
                </a:lnTo>
              </a:path>
            </a:pathLst>
          </a:custGeom>
          <a:noFill/>
          <a:ln w="6350">
            <a:solidFill>
              <a:srgbClr val="6A93DE"/>
            </a:solidFill>
            <a:round/>
            <a:headEnd/>
            <a:tailEnd/>
          </a:ln>
        </p:spPr>
        <p:txBody>
          <a:bodyPr wrap="none" lIns="130622" tIns="65311" rIns="130622" bIns="65311">
            <a:spAutoFit/>
          </a:bodyPr>
          <a:lstStyle/>
          <a:p>
            <a:endParaRPr lang="en-US"/>
          </a:p>
        </p:txBody>
      </p:sp>
      <p:sp>
        <p:nvSpPr>
          <p:cNvPr id="11" name="Freeform 11"/>
          <p:cNvSpPr>
            <a:spLocks/>
          </p:cNvSpPr>
          <p:nvPr/>
        </p:nvSpPr>
        <p:spPr bwMode="gray">
          <a:xfrm rot="20601703">
            <a:off x="8562015" y="4009664"/>
            <a:ext cx="263860" cy="532007"/>
          </a:xfrm>
          <a:custGeom>
            <a:avLst/>
            <a:gdLst>
              <a:gd name="T0" fmla="*/ 1008 w 1008"/>
              <a:gd name="T1" fmla="*/ 388 h 388"/>
              <a:gd name="T2" fmla="*/ 1000 w 1008"/>
              <a:gd name="T3" fmla="*/ 284 h 388"/>
              <a:gd name="T4" fmla="*/ 0 w 1008"/>
              <a:gd name="T5" fmla="*/ 0 h 388"/>
              <a:gd name="T6" fmla="*/ 0 60000 65536"/>
              <a:gd name="T7" fmla="*/ 0 60000 65536"/>
              <a:gd name="T8" fmla="*/ 0 60000 65536"/>
              <a:gd name="T9" fmla="*/ 0 w 1008"/>
              <a:gd name="T10" fmla="*/ 0 h 388"/>
              <a:gd name="T11" fmla="*/ 1008 w 1008"/>
              <a:gd name="T12" fmla="*/ 388 h 388"/>
            </a:gdLst>
            <a:ahLst/>
            <a:cxnLst>
              <a:cxn ang="T6">
                <a:pos x="T0" y="T1"/>
              </a:cxn>
              <a:cxn ang="T7">
                <a:pos x="T2" y="T3"/>
              </a:cxn>
              <a:cxn ang="T8">
                <a:pos x="T4" y="T5"/>
              </a:cxn>
            </a:cxnLst>
            <a:rect l="T9" t="T10" r="T11" b="T12"/>
            <a:pathLst>
              <a:path w="1008" h="388">
                <a:moveTo>
                  <a:pt x="1008" y="388"/>
                </a:moveTo>
                <a:lnTo>
                  <a:pt x="1000" y="284"/>
                </a:lnTo>
                <a:lnTo>
                  <a:pt x="0" y="0"/>
                </a:lnTo>
              </a:path>
            </a:pathLst>
          </a:custGeom>
          <a:noFill/>
          <a:ln w="6350">
            <a:solidFill>
              <a:schemeClr val="tx1"/>
            </a:solidFill>
            <a:round/>
            <a:headEnd/>
            <a:tailEnd/>
          </a:ln>
        </p:spPr>
        <p:txBody>
          <a:bodyPr wrap="none" lIns="130622" tIns="65311" rIns="130622" bIns="65311">
            <a:spAutoFit/>
          </a:bodyPr>
          <a:lstStyle/>
          <a:p>
            <a:endParaRPr lang="en-US"/>
          </a:p>
        </p:txBody>
      </p:sp>
      <p:grpSp>
        <p:nvGrpSpPr>
          <p:cNvPr id="12" name="Group 12"/>
          <p:cNvGrpSpPr>
            <a:grpSpLocks/>
          </p:cNvGrpSpPr>
          <p:nvPr/>
        </p:nvGrpSpPr>
        <p:grpSpPr bwMode="auto">
          <a:xfrm>
            <a:off x="6324601" y="3778252"/>
            <a:ext cx="4424364" cy="1695450"/>
            <a:chOff x="2694" y="1900"/>
            <a:chExt cx="1858" cy="801"/>
          </a:xfrm>
        </p:grpSpPr>
        <p:sp>
          <p:nvSpPr>
            <p:cNvPr id="13" name="Arc 13"/>
            <p:cNvSpPr>
              <a:spLocks/>
            </p:cNvSpPr>
            <p:nvPr/>
          </p:nvSpPr>
          <p:spPr bwMode="gray">
            <a:xfrm rot="-886887">
              <a:off x="2694" y="1900"/>
              <a:ext cx="1858" cy="801"/>
            </a:xfrm>
            <a:custGeom>
              <a:avLst/>
              <a:gdLst>
                <a:gd name="T0" fmla="*/ 1858 w 19866"/>
                <a:gd name="T1" fmla="*/ 348 h 19523"/>
                <a:gd name="T2" fmla="*/ 864 w 19866"/>
                <a:gd name="T3" fmla="*/ 801 h 19523"/>
                <a:gd name="T4" fmla="*/ 0 w 19866"/>
                <a:gd name="T5" fmla="*/ 0 h 19523"/>
                <a:gd name="T6" fmla="*/ 0 60000 65536"/>
                <a:gd name="T7" fmla="*/ 0 60000 65536"/>
                <a:gd name="T8" fmla="*/ 0 60000 65536"/>
                <a:gd name="T9" fmla="*/ 0 w 19866"/>
                <a:gd name="T10" fmla="*/ 0 h 19523"/>
                <a:gd name="T11" fmla="*/ 19866 w 19866"/>
                <a:gd name="T12" fmla="*/ 19523 h 19523"/>
              </a:gdLst>
              <a:ahLst/>
              <a:cxnLst>
                <a:cxn ang="T6">
                  <a:pos x="T0" y="T1"/>
                </a:cxn>
                <a:cxn ang="T7">
                  <a:pos x="T2" y="T3"/>
                </a:cxn>
                <a:cxn ang="T8">
                  <a:pos x="T4" y="T5"/>
                </a:cxn>
              </a:cxnLst>
              <a:rect l="T9" t="T10" r="T11" b="T12"/>
              <a:pathLst>
                <a:path w="19866" h="19523" fill="none" extrusionOk="0">
                  <a:moveTo>
                    <a:pt x="19866" y="8479"/>
                  </a:moveTo>
                  <a:cubicBezTo>
                    <a:pt x="17793" y="13335"/>
                    <a:pt x="14014" y="17263"/>
                    <a:pt x="9241" y="19522"/>
                  </a:cubicBezTo>
                </a:path>
                <a:path w="19866" h="19523" stroke="0" extrusionOk="0">
                  <a:moveTo>
                    <a:pt x="19866" y="8479"/>
                  </a:moveTo>
                  <a:cubicBezTo>
                    <a:pt x="17793" y="13335"/>
                    <a:pt x="14014" y="17263"/>
                    <a:pt x="9241" y="19522"/>
                  </a:cubicBezTo>
                  <a:lnTo>
                    <a:pt x="0" y="0"/>
                  </a:lnTo>
                  <a:close/>
                </a:path>
              </a:pathLst>
            </a:custGeom>
            <a:solidFill>
              <a:srgbClr val="352973"/>
            </a:solidFill>
            <a:ln w="12700">
              <a:noFill/>
              <a:round/>
              <a:headEnd type="none" w="sm" len="sm"/>
              <a:tailEnd type="none" w="sm" len="sm"/>
            </a:ln>
          </p:spPr>
          <p:txBody>
            <a:bodyPr wrap="none" anchor="ctr"/>
            <a:lstStyle/>
            <a:p>
              <a:endParaRPr lang="en-US"/>
            </a:p>
          </p:txBody>
        </p:sp>
        <p:sp>
          <p:nvSpPr>
            <p:cNvPr id="14" name="Freeform 14"/>
            <p:cNvSpPr>
              <a:spLocks/>
            </p:cNvSpPr>
            <p:nvPr/>
          </p:nvSpPr>
          <p:spPr bwMode="gray">
            <a:xfrm rot="20713113">
              <a:off x="3142" y="2387"/>
              <a:ext cx="78" cy="233"/>
            </a:xfrm>
            <a:custGeom>
              <a:avLst/>
              <a:gdLst>
                <a:gd name="T0" fmla="*/ 480 w 486"/>
                <a:gd name="T1" fmla="*/ 633 h 762"/>
                <a:gd name="T2" fmla="*/ 486 w 486"/>
                <a:gd name="T3" fmla="*/ 762 h 762"/>
                <a:gd name="T4" fmla="*/ 9 w 486"/>
                <a:gd name="T5" fmla="*/ 129 h 762"/>
                <a:gd name="T6" fmla="*/ 0 w 486"/>
                <a:gd name="T7" fmla="*/ 0 h 762"/>
                <a:gd name="T8" fmla="*/ 480 w 486"/>
                <a:gd name="T9" fmla="*/ 633 h 762"/>
                <a:gd name="T10" fmla="*/ 0 60000 65536"/>
                <a:gd name="T11" fmla="*/ 0 60000 65536"/>
                <a:gd name="T12" fmla="*/ 0 60000 65536"/>
                <a:gd name="T13" fmla="*/ 0 60000 65536"/>
                <a:gd name="T14" fmla="*/ 0 60000 65536"/>
                <a:gd name="T15" fmla="*/ 0 w 486"/>
                <a:gd name="T16" fmla="*/ 0 h 762"/>
                <a:gd name="T17" fmla="*/ 486 w 486"/>
                <a:gd name="T18" fmla="*/ 762 h 762"/>
              </a:gdLst>
              <a:ahLst/>
              <a:cxnLst>
                <a:cxn ang="T10">
                  <a:pos x="T0" y="T1"/>
                </a:cxn>
                <a:cxn ang="T11">
                  <a:pos x="T2" y="T3"/>
                </a:cxn>
                <a:cxn ang="T12">
                  <a:pos x="T4" y="T5"/>
                </a:cxn>
                <a:cxn ang="T13">
                  <a:pos x="T6" y="T7"/>
                </a:cxn>
                <a:cxn ang="T14">
                  <a:pos x="T8" y="T9"/>
                </a:cxn>
              </a:cxnLst>
              <a:rect l="T15" t="T16" r="T17" b="T18"/>
              <a:pathLst>
                <a:path w="486" h="762">
                  <a:moveTo>
                    <a:pt x="480" y="633"/>
                  </a:moveTo>
                  <a:lnTo>
                    <a:pt x="486" y="762"/>
                  </a:lnTo>
                  <a:lnTo>
                    <a:pt x="9" y="129"/>
                  </a:lnTo>
                  <a:lnTo>
                    <a:pt x="0" y="0"/>
                  </a:lnTo>
                  <a:lnTo>
                    <a:pt x="480" y="633"/>
                  </a:lnTo>
                  <a:close/>
                </a:path>
              </a:pathLst>
            </a:custGeom>
            <a:gradFill rotWithShape="1">
              <a:gsLst>
                <a:gs pos="0">
                  <a:srgbClr val="6A6198"/>
                </a:gs>
                <a:gs pos="100000">
                  <a:srgbClr val="352973"/>
                </a:gs>
              </a:gsLst>
              <a:lin ang="2700000" scaled="1"/>
            </a:gradFill>
            <a:ln w="9525">
              <a:noFill/>
              <a:round/>
              <a:headEnd/>
              <a:tailEnd/>
            </a:ln>
          </p:spPr>
          <p:txBody>
            <a:bodyPr wrap="none">
              <a:spAutoFit/>
            </a:bodyPr>
            <a:lstStyle/>
            <a:p>
              <a:endParaRPr lang="en-US"/>
            </a:p>
          </p:txBody>
        </p:sp>
        <p:sp>
          <p:nvSpPr>
            <p:cNvPr id="15" name="Freeform 15"/>
            <p:cNvSpPr>
              <a:spLocks/>
            </p:cNvSpPr>
            <p:nvPr/>
          </p:nvSpPr>
          <p:spPr bwMode="gray">
            <a:xfrm rot="20713113">
              <a:off x="4073" y="2317"/>
              <a:ext cx="78" cy="233"/>
            </a:xfrm>
            <a:custGeom>
              <a:avLst/>
              <a:gdLst>
                <a:gd name="T0" fmla="*/ 0 w 556"/>
                <a:gd name="T1" fmla="*/ 342 h 486"/>
                <a:gd name="T2" fmla="*/ 552 w 556"/>
                <a:gd name="T3" fmla="*/ 0 h 486"/>
                <a:gd name="T4" fmla="*/ 556 w 556"/>
                <a:gd name="T5" fmla="*/ 138 h 486"/>
                <a:gd name="T6" fmla="*/ 346 w 556"/>
                <a:gd name="T7" fmla="*/ 338 h 486"/>
                <a:gd name="T8" fmla="*/ 6 w 556"/>
                <a:gd name="T9" fmla="*/ 486 h 486"/>
                <a:gd name="T10" fmla="*/ 0 w 556"/>
                <a:gd name="T11" fmla="*/ 342 h 486"/>
                <a:gd name="T12" fmla="*/ 0 60000 65536"/>
                <a:gd name="T13" fmla="*/ 0 60000 65536"/>
                <a:gd name="T14" fmla="*/ 0 60000 65536"/>
                <a:gd name="T15" fmla="*/ 0 60000 65536"/>
                <a:gd name="T16" fmla="*/ 0 60000 65536"/>
                <a:gd name="T17" fmla="*/ 0 60000 65536"/>
                <a:gd name="T18" fmla="*/ 0 w 556"/>
                <a:gd name="T19" fmla="*/ 0 h 486"/>
                <a:gd name="T20" fmla="*/ 556 w 556"/>
                <a:gd name="T21" fmla="*/ 486 h 486"/>
              </a:gdLst>
              <a:ahLst/>
              <a:cxnLst>
                <a:cxn ang="T12">
                  <a:pos x="T0" y="T1"/>
                </a:cxn>
                <a:cxn ang="T13">
                  <a:pos x="T2" y="T3"/>
                </a:cxn>
                <a:cxn ang="T14">
                  <a:pos x="T4" y="T5"/>
                </a:cxn>
                <a:cxn ang="T15">
                  <a:pos x="T6" y="T7"/>
                </a:cxn>
                <a:cxn ang="T16">
                  <a:pos x="T8" y="T9"/>
                </a:cxn>
                <a:cxn ang="T17">
                  <a:pos x="T10" y="T11"/>
                </a:cxn>
              </a:cxnLst>
              <a:rect l="T18" t="T19" r="T20" b="T21"/>
              <a:pathLst>
                <a:path w="556" h="486">
                  <a:moveTo>
                    <a:pt x="0" y="342"/>
                  </a:moveTo>
                  <a:lnTo>
                    <a:pt x="552" y="0"/>
                  </a:lnTo>
                  <a:lnTo>
                    <a:pt x="556" y="138"/>
                  </a:lnTo>
                  <a:cubicBezTo>
                    <a:pt x="522" y="194"/>
                    <a:pt x="438" y="280"/>
                    <a:pt x="346" y="338"/>
                  </a:cubicBezTo>
                  <a:cubicBezTo>
                    <a:pt x="254" y="396"/>
                    <a:pt x="64" y="485"/>
                    <a:pt x="6" y="486"/>
                  </a:cubicBezTo>
                  <a:cubicBezTo>
                    <a:pt x="8" y="434"/>
                    <a:pt x="1" y="372"/>
                    <a:pt x="0" y="342"/>
                  </a:cubicBezTo>
                  <a:close/>
                </a:path>
              </a:pathLst>
            </a:custGeom>
            <a:solidFill>
              <a:srgbClr val="352973"/>
            </a:solidFill>
            <a:ln w="9525">
              <a:noFill/>
              <a:round/>
              <a:headEnd/>
              <a:tailEnd/>
            </a:ln>
          </p:spPr>
          <p:txBody>
            <a:bodyPr wrap="none">
              <a:spAutoFit/>
            </a:bodyPr>
            <a:lstStyle/>
            <a:p>
              <a:endParaRPr lang="en-US"/>
            </a:p>
          </p:txBody>
        </p:sp>
      </p:grpSp>
      <p:sp>
        <p:nvSpPr>
          <p:cNvPr id="16" name="Oval 16"/>
          <p:cNvSpPr>
            <a:spLocks noChangeArrowheads="1"/>
          </p:cNvSpPr>
          <p:nvPr/>
        </p:nvSpPr>
        <p:spPr bwMode="gray">
          <a:xfrm rot="20601703">
            <a:off x="4641058" y="3263900"/>
            <a:ext cx="4043363" cy="1786467"/>
          </a:xfrm>
          <a:prstGeom prst="ellipse">
            <a:avLst/>
          </a:prstGeom>
          <a:gradFill rotWithShape="0">
            <a:gsLst>
              <a:gs pos="0">
                <a:srgbClr val="000000"/>
              </a:gs>
              <a:gs pos="50000">
                <a:srgbClr val="C1C1C1"/>
              </a:gs>
              <a:gs pos="100000">
                <a:srgbClr val="000000"/>
              </a:gs>
            </a:gsLst>
            <a:lin ang="0" scaled="1"/>
          </a:gradFill>
          <a:ln w="12700">
            <a:noFill/>
            <a:round/>
            <a:headEnd type="none" w="sm" len="sm"/>
            <a:tailEnd type="none" w="sm" len="sm"/>
          </a:ln>
        </p:spPr>
        <p:txBody>
          <a:bodyPr wrap="none" lIns="130622" tIns="65311" rIns="130622" bIns="65311" anchor="ctr"/>
          <a:lstStyle/>
          <a:p>
            <a:endParaRPr lang="en-US"/>
          </a:p>
        </p:txBody>
      </p:sp>
      <p:sp>
        <p:nvSpPr>
          <p:cNvPr id="17" name="Oval 17"/>
          <p:cNvSpPr>
            <a:spLocks noChangeArrowheads="1"/>
          </p:cNvSpPr>
          <p:nvPr/>
        </p:nvSpPr>
        <p:spPr bwMode="gray">
          <a:xfrm rot="20601703">
            <a:off x="4755358" y="3577167"/>
            <a:ext cx="3936206" cy="1464733"/>
          </a:xfrm>
          <a:prstGeom prst="ellipse">
            <a:avLst/>
          </a:prstGeom>
          <a:solidFill>
            <a:schemeClr val="bg1"/>
          </a:solidFill>
          <a:ln w="12700">
            <a:noFill/>
            <a:round/>
            <a:headEnd type="none" w="sm" len="sm"/>
            <a:tailEnd type="none" w="sm" len="sm"/>
          </a:ln>
        </p:spPr>
        <p:txBody>
          <a:bodyPr wrap="none" lIns="130622" tIns="65311" rIns="130622" bIns="65311" anchor="ctr"/>
          <a:lstStyle/>
          <a:p>
            <a:endParaRPr lang="en-US"/>
          </a:p>
        </p:txBody>
      </p:sp>
      <p:sp>
        <p:nvSpPr>
          <p:cNvPr id="18" name="Text Box 18"/>
          <p:cNvSpPr txBox="1">
            <a:spLocks noChangeArrowheads="1"/>
          </p:cNvSpPr>
          <p:nvPr/>
        </p:nvSpPr>
        <p:spPr bwMode="gray">
          <a:xfrm>
            <a:off x="8743950" y="3024718"/>
            <a:ext cx="1172698"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Close</a:t>
            </a:r>
          </a:p>
        </p:txBody>
      </p:sp>
      <p:sp>
        <p:nvSpPr>
          <p:cNvPr id="19" name="Text Box 19"/>
          <p:cNvSpPr txBox="1">
            <a:spLocks noChangeArrowheads="1"/>
          </p:cNvSpPr>
          <p:nvPr/>
        </p:nvSpPr>
        <p:spPr bwMode="gray">
          <a:xfrm>
            <a:off x="6343650" y="2415118"/>
            <a:ext cx="1469253"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Expand</a:t>
            </a:r>
          </a:p>
        </p:txBody>
      </p:sp>
      <p:sp>
        <p:nvSpPr>
          <p:cNvPr id="20" name="Text Box 20"/>
          <p:cNvSpPr txBox="1">
            <a:spLocks noChangeArrowheads="1"/>
          </p:cNvSpPr>
          <p:nvPr/>
        </p:nvSpPr>
        <p:spPr bwMode="gray">
          <a:xfrm>
            <a:off x="3600450" y="3431118"/>
            <a:ext cx="1525359"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Operate</a:t>
            </a:r>
          </a:p>
        </p:txBody>
      </p:sp>
      <p:sp>
        <p:nvSpPr>
          <p:cNvPr id="21" name="Text Box 21"/>
          <p:cNvSpPr txBox="1">
            <a:spLocks noChangeArrowheads="1"/>
          </p:cNvSpPr>
          <p:nvPr/>
        </p:nvSpPr>
        <p:spPr bwMode="gray">
          <a:xfrm>
            <a:off x="3257550" y="5158318"/>
            <a:ext cx="1541389"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Start-up</a:t>
            </a:r>
          </a:p>
        </p:txBody>
      </p:sp>
      <p:sp>
        <p:nvSpPr>
          <p:cNvPr id="22" name="Text Box 22"/>
          <p:cNvSpPr txBox="1">
            <a:spLocks noChangeArrowheads="1"/>
          </p:cNvSpPr>
          <p:nvPr/>
        </p:nvSpPr>
        <p:spPr bwMode="gray">
          <a:xfrm>
            <a:off x="5429250" y="5139267"/>
            <a:ext cx="2450292" cy="932117"/>
          </a:xfrm>
          <a:prstGeom prst="rect">
            <a:avLst/>
          </a:prstGeom>
          <a:noFill/>
          <a:ln w="9525">
            <a:noFill/>
            <a:miter lim="800000"/>
            <a:headEnd/>
            <a:tailEnd/>
          </a:ln>
        </p:spPr>
        <p:txBody>
          <a:bodyPr wrap="none" lIns="130622" tIns="65311" rIns="130622" bIns="65311">
            <a:spAutoFit/>
          </a:bodyPr>
          <a:lstStyle/>
          <a:p>
            <a:pPr algn="ctr"/>
            <a:r>
              <a:rPr lang="en-US" b="1" dirty="0">
                <a:solidFill>
                  <a:srgbClr val="000000"/>
                </a:solidFill>
                <a:latin typeface="Thoma"/>
              </a:rPr>
              <a:t>Explore </a:t>
            </a:r>
          </a:p>
          <a:p>
            <a:pPr algn="ctr"/>
            <a:r>
              <a:rPr lang="en-US" b="1" dirty="0">
                <a:solidFill>
                  <a:srgbClr val="000000"/>
                </a:solidFill>
                <a:latin typeface="Thoma"/>
              </a:rPr>
              <a:t>Opportunities</a:t>
            </a:r>
          </a:p>
        </p:txBody>
      </p:sp>
      <p:sp>
        <p:nvSpPr>
          <p:cNvPr id="23" name="AutoShape 23"/>
          <p:cNvSpPr>
            <a:spLocks/>
          </p:cNvSpPr>
          <p:nvPr/>
        </p:nvSpPr>
        <p:spPr bwMode="auto">
          <a:xfrm>
            <a:off x="1064420" y="7010400"/>
            <a:ext cx="2628900" cy="1219200"/>
          </a:xfrm>
          <a:prstGeom prst="borderCallout1">
            <a:avLst>
              <a:gd name="adj1" fmla="val 87500"/>
              <a:gd name="adj2" fmla="val 104347"/>
              <a:gd name="adj3" fmla="val -95833"/>
              <a:gd name="adj4" fmla="val 104347"/>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Permissions</a:t>
            </a:r>
          </a:p>
          <a:p>
            <a:pPr>
              <a:buFontTx/>
              <a:buChar char="•"/>
            </a:pPr>
            <a:r>
              <a:rPr lang="en-US" dirty="0">
                <a:solidFill>
                  <a:schemeClr val="bg1"/>
                </a:solidFill>
                <a:latin typeface="Thoma"/>
              </a:rPr>
              <a:t>Registrations</a:t>
            </a:r>
          </a:p>
        </p:txBody>
      </p:sp>
      <p:sp>
        <p:nvSpPr>
          <p:cNvPr id="24" name="AutoShape 24"/>
          <p:cNvSpPr>
            <a:spLocks/>
          </p:cNvSpPr>
          <p:nvPr/>
        </p:nvSpPr>
        <p:spPr bwMode="auto">
          <a:xfrm>
            <a:off x="807245" y="1587500"/>
            <a:ext cx="2628900" cy="1676400"/>
          </a:xfrm>
          <a:prstGeom prst="borderCallout1">
            <a:avLst>
              <a:gd name="adj1" fmla="val 9093"/>
              <a:gd name="adj2" fmla="val 104347"/>
              <a:gd name="adj3" fmla="val 92296"/>
              <a:gd name="adj4" fmla="val 146014"/>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Returns</a:t>
            </a:r>
          </a:p>
          <a:p>
            <a:pPr>
              <a:buFontTx/>
              <a:buChar char="•"/>
            </a:pPr>
            <a:r>
              <a:rPr lang="en-US" dirty="0">
                <a:solidFill>
                  <a:schemeClr val="bg1"/>
                </a:solidFill>
                <a:latin typeface="Thoma"/>
              </a:rPr>
              <a:t>Taxes</a:t>
            </a:r>
          </a:p>
          <a:p>
            <a:pPr>
              <a:buFontTx/>
              <a:buChar char="•"/>
            </a:pPr>
            <a:r>
              <a:rPr lang="en-US" dirty="0">
                <a:solidFill>
                  <a:schemeClr val="bg1"/>
                </a:solidFill>
                <a:latin typeface="Thoma"/>
              </a:rPr>
              <a:t>Permits</a:t>
            </a:r>
          </a:p>
          <a:p>
            <a:pPr>
              <a:buFontTx/>
              <a:buChar char="•"/>
            </a:pPr>
            <a:r>
              <a:rPr lang="en-US" dirty="0">
                <a:solidFill>
                  <a:schemeClr val="bg1"/>
                </a:solidFill>
                <a:latin typeface="Thoma"/>
              </a:rPr>
              <a:t>Compliance</a:t>
            </a:r>
          </a:p>
        </p:txBody>
      </p:sp>
      <p:sp>
        <p:nvSpPr>
          <p:cNvPr id="25" name="AutoShape 25"/>
          <p:cNvSpPr>
            <a:spLocks/>
          </p:cNvSpPr>
          <p:nvPr/>
        </p:nvSpPr>
        <p:spPr bwMode="auto">
          <a:xfrm>
            <a:off x="8629650" y="812800"/>
            <a:ext cx="2628900" cy="812800"/>
          </a:xfrm>
          <a:prstGeom prst="borderCallout1">
            <a:avLst>
              <a:gd name="adj1" fmla="val 18750"/>
              <a:gd name="adj2" fmla="val -4347"/>
              <a:gd name="adj3" fmla="val 176824"/>
              <a:gd name="adj4" fmla="val -38495"/>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Permissions</a:t>
            </a:r>
          </a:p>
        </p:txBody>
      </p:sp>
      <p:sp>
        <p:nvSpPr>
          <p:cNvPr id="26" name="AutoShape 26"/>
          <p:cNvSpPr>
            <a:spLocks/>
          </p:cNvSpPr>
          <p:nvPr/>
        </p:nvSpPr>
        <p:spPr bwMode="auto">
          <a:xfrm>
            <a:off x="7279482" y="7010400"/>
            <a:ext cx="3293268" cy="1219200"/>
          </a:xfrm>
          <a:prstGeom prst="borderCallout1">
            <a:avLst>
              <a:gd name="adj1" fmla="val 87500"/>
              <a:gd name="adj2" fmla="val -3472"/>
              <a:gd name="adj3" fmla="val -98093"/>
              <a:gd name="adj4" fmla="val -3472"/>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Project Profiles</a:t>
            </a:r>
          </a:p>
          <a:p>
            <a:pPr>
              <a:buFontTx/>
              <a:buChar char="•"/>
            </a:pPr>
            <a:r>
              <a:rPr lang="en-US" dirty="0">
                <a:solidFill>
                  <a:schemeClr val="bg1"/>
                </a:solidFill>
                <a:latin typeface="Thoma"/>
              </a:rPr>
              <a:t>Infrastructure</a:t>
            </a:r>
          </a:p>
          <a:p>
            <a:pPr>
              <a:buFontTx/>
              <a:buChar char="•"/>
            </a:pPr>
            <a:r>
              <a:rPr lang="en-US" dirty="0">
                <a:solidFill>
                  <a:schemeClr val="bg1"/>
                </a:solidFill>
                <a:latin typeface="Thoma"/>
              </a:rPr>
              <a:t>State Support</a:t>
            </a:r>
          </a:p>
        </p:txBody>
      </p:sp>
      <p:sp>
        <p:nvSpPr>
          <p:cNvPr id="27" name="AutoShape 27"/>
          <p:cNvSpPr>
            <a:spLocks/>
          </p:cNvSpPr>
          <p:nvPr/>
        </p:nvSpPr>
        <p:spPr bwMode="auto">
          <a:xfrm>
            <a:off x="11144250" y="2438400"/>
            <a:ext cx="2571750" cy="812800"/>
          </a:xfrm>
          <a:prstGeom prst="borderCallout1">
            <a:avLst>
              <a:gd name="adj1" fmla="val 112500"/>
              <a:gd name="adj2" fmla="val 93333"/>
              <a:gd name="adj3" fmla="val 112500"/>
              <a:gd name="adj4" fmla="val -47407"/>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Compliance</a:t>
            </a:r>
          </a:p>
        </p:txBody>
      </p:sp>
      <p:sp>
        <p:nvSpPr>
          <p:cNvPr id="28" name="AutoShape 28"/>
          <p:cNvSpPr>
            <a:spLocks noChangeArrowheads="1"/>
          </p:cNvSpPr>
          <p:nvPr/>
        </p:nvSpPr>
        <p:spPr bwMode="auto">
          <a:xfrm rot="2489741">
            <a:off x="8286750" y="4430184"/>
            <a:ext cx="1028700" cy="812800"/>
          </a:xfrm>
          <a:prstGeom prst="downArrow">
            <a:avLst>
              <a:gd name="adj1" fmla="val 42130"/>
              <a:gd name="adj2" fmla="val 38333"/>
            </a:avLst>
          </a:prstGeom>
          <a:solidFill>
            <a:srgbClr val="33CC33"/>
          </a:solidFill>
          <a:ln w="9525">
            <a:solidFill>
              <a:schemeClr val="tx1"/>
            </a:solidFill>
            <a:miter lim="800000"/>
            <a:headEnd/>
            <a:tailEnd/>
          </a:ln>
        </p:spPr>
        <p:txBody>
          <a:bodyPr vert="eaVert" wrap="none" lIns="130622" tIns="65311" rIns="130622" bIns="65311" anchor="ct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r>
              <a:rPr lang="en-US" sz="3600" b="1" dirty="0" smtClean="0">
                <a:solidFill>
                  <a:schemeClr val="tx1"/>
                </a:solidFill>
              </a:rPr>
              <a:t>Examples of G2G Services</a:t>
            </a:r>
          </a:p>
        </p:txBody>
      </p:sp>
      <p:pic>
        <p:nvPicPr>
          <p:cNvPr id="22" name="Rectangle 13314"/>
          <p:cNvPicPr>
            <a:picLocks noChangeAspect="1" noChangeArrowheads="1"/>
          </p:cNvPicPr>
          <p:nvPr/>
        </p:nvPicPr>
        <p:blipFill>
          <a:blip r:embed="rId3"/>
          <a:srcRect/>
          <a:stretch>
            <a:fillRect/>
          </a:stretch>
        </p:blipFill>
        <p:spPr bwMode="auto">
          <a:xfrm>
            <a:off x="2057400" y="3811787"/>
            <a:ext cx="3886200" cy="2294467"/>
          </a:xfrm>
          <a:prstGeom prst="rect">
            <a:avLst/>
          </a:prstGeom>
          <a:noFill/>
          <a:ln w="9525">
            <a:noFill/>
            <a:miter lim="800000"/>
            <a:headEnd/>
            <a:tailEnd/>
          </a:ln>
        </p:spPr>
      </p:pic>
      <p:pic>
        <p:nvPicPr>
          <p:cNvPr id="23" name="Rectangle 13315"/>
          <p:cNvPicPr>
            <a:picLocks noChangeAspect="1" noChangeArrowheads="1"/>
          </p:cNvPicPr>
          <p:nvPr/>
        </p:nvPicPr>
        <p:blipFill>
          <a:blip r:embed="rId4"/>
          <a:srcRect/>
          <a:stretch>
            <a:fillRect/>
          </a:stretch>
        </p:blipFill>
        <p:spPr bwMode="auto">
          <a:xfrm>
            <a:off x="7738259" y="2993847"/>
            <a:ext cx="3886200" cy="2969683"/>
          </a:xfrm>
          <a:prstGeom prst="rect">
            <a:avLst/>
          </a:prstGeom>
          <a:noFill/>
          <a:ln w="9525">
            <a:noFill/>
            <a:miter lim="800000"/>
            <a:headEnd/>
            <a:tailEnd/>
          </a:ln>
        </p:spPr>
      </p:pic>
      <p:sp>
        <p:nvSpPr>
          <p:cNvPr id="25" name="TextBox 13317"/>
          <p:cNvSpPr txBox="1">
            <a:spLocks noChangeArrowheads="1"/>
          </p:cNvSpPr>
          <p:nvPr/>
        </p:nvSpPr>
        <p:spPr bwMode="auto">
          <a:xfrm>
            <a:off x="2057400" y="1394554"/>
            <a:ext cx="3886200" cy="2609499"/>
          </a:xfrm>
          <a:prstGeom prst="rect">
            <a:avLst/>
          </a:prstGeom>
          <a:solidFill>
            <a:schemeClr val="accent1"/>
          </a:solidFill>
          <a:ln w="9525" algn="ctr">
            <a:solidFill>
              <a:srgbClr val="24486C"/>
            </a:solidFill>
            <a:miter lim="800000"/>
            <a:headEnd/>
            <a:tailEnd/>
          </a:ln>
          <a:effectLst/>
        </p:spPr>
        <p:txBody>
          <a:bodyPr lIns="130622" tIns="65311" rIns="130622" bIns="65311">
            <a:spAutoFit/>
          </a:bodyPr>
          <a:lstStyle/>
          <a:p>
            <a:pPr eaLnBrk="0" hangingPunct="0">
              <a:buFontTx/>
              <a:buChar char="•"/>
            </a:pPr>
            <a:r>
              <a:rPr lang="en-US" sz="2300" dirty="0">
                <a:solidFill>
                  <a:schemeClr val="bg1"/>
                </a:solidFill>
                <a:latin typeface="Tahoma" pitchFamily="34" charset="0"/>
              </a:rPr>
              <a:t>Workplace</a:t>
            </a:r>
          </a:p>
          <a:p>
            <a:pPr eaLnBrk="0" hangingPunct="0">
              <a:buFontTx/>
              <a:buChar char="•"/>
            </a:pPr>
            <a:r>
              <a:rPr lang="en-US" sz="2300" dirty="0">
                <a:solidFill>
                  <a:schemeClr val="bg1"/>
                </a:solidFill>
                <a:latin typeface="Tahoma" pitchFamily="34" charset="0"/>
              </a:rPr>
              <a:t> Workflow Automation</a:t>
            </a:r>
          </a:p>
          <a:p>
            <a:pPr eaLnBrk="0" hangingPunct="0">
              <a:buFontTx/>
              <a:buChar char="•"/>
            </a:pPr>
            <a:r>
              <a:rPr lang="en-US" sz="2300" dirty="0">
                <a:solidFill>
                  <a:schemeClr val="bg1"/>
                </a:solidFill>
                <a:latin typeface="Tahoma" pitchFamily="34" charset="0"/>
              </a:rPr>
              <a:t> Video Conferencing</a:t>
            </a:r>
          </a:p>
          <a:p>
            <a:pPr eaLnBrk="0" hangingPunct="0">
              <a:buFontTx/>
              <a:buChar char="•"/>
            </a:pPr>
            <a:r>
              <a:rPr lang="en-US" sz="2300" dirty="0">
                <a:solidFill>
                  <a:schemeClr val="bg1"/>
                </a:solidFill>
                <a:latin typeface="Tahoma" pitchFamily="34" charset="0"/>
              </a:rPr>
              <a:t> MIS</a:t>
            </a:r>
          </a:p>
          <a:p>
            <a:pPr eaLnBrk="0" hangingPunct="0">
              <a:buFontTx/>
              <a:buChar char="•"/>
            </a:pPr>
            <a:r>
              <a:rPr lang="en-US" sz="2300" dirty="0">
                <a:solidFill>
                  <a:schemeClr val="bg1"/>
                </a:solidFill>
                <a:latin typeface="Tahoma" pitchFamily="34" charset="0"/>
              </a:rPr>
              <a:t> Back-office Support</a:t>
            </a:r>
          </a:p>
          <a:p>
            <a:pPr eaLnBrk="0" hangingPunct="0">
              <a:buFontTx/>
              <a:buChar char="•"/>
            </a:pPr>
            <a:r>
              <a:rPr lang="en-US" sz="2300" dirty="0">
                <a:solidFill>
                  <a:schemeClr val="bg1"/>
                </a:solidFill>
                <a:latin typeface="Tahoma" pitchFamily="34" charset="0"/>
              </a:rPr>
              <a:t> GIS</a:t>
            </a:r>
          </a:p>
          <a:p>
            <a:pPr eaLnBrk="0" hangingPunct="0">
              <a:buFontTx/>
              <a:buChar char="•"/>
            </a:pPr>
            <a:endParaRPr lang="en-US" sz="2300" dirty="0">
              <a:solidFill>
                <a:schemeClr val="bg1"/>
              </a:solidFill>
              <a:latin typeface="Tahoma" pitchFamily="34" charset="0"/>
            </a:endParaRPr>
          </a:p>
        </p:txBody>
      </p:sp>
      <p:sp>
        <p:nvSpPr>
          <p:cNvPr id="26" name="TextBox 13318"/>
          <p:cNvSpPr txBox="1">
            <a:spLocks noChangeArrowheads="1"/>
          </p:cNvSpPr>
          <p:nvPr/>
        </p:nvSpPr>
        <p:spPr bwMode="auto">
          <a:xfrm>
            <a:off x="7738259" y="609601"/>
            <a:ext cx="3886200" cy="2609499"/>
          </a:xfrm>
          <a:prstGeom prst="rect">
            <a:avLst/>
          </a:prstGeom>
          <a:solidFill>
            <a:schemeClr val="accent1"/>
          </a:solidFill>
          <a:ln w="9525" algn="ctr">
            <a:solidFill>
              <a:srgbClr val="24486C"/>
            </a:solidFill>
            <a:miter lim="800000"/>
            <a:headEnd/>
            <a:tailEnd/>
          </a:ln>
          <a:effectLst/>
        </p:spPr>
        <p:txBody>
          <a:bodyPr lIns="130622" tIns="65311" rIns="130622" bIns="65311">
            <a:spAutoFit/>
          </a:bodyPr>
          <a:lstStyle/>
          <a:p>
            <a:pPr eaLnBrk="0" hangingPunct="0">
              <a:buFontTx/>
              <a:buChar char="•"/>
            </a:pPr>
            <a:r>
              <a:rPr lang="en-US" sz="2300" dirty="0">
                <a:solidFill>
                  <a:schemeClr val="bg1"/>
                </a:solidFill>
                <a:latin typeface="Tahoma" pitchFamily="34" charset="0"/>
              </a:rPr>
              <a:t>Productivity</a:t>
            </a:r>
          </a:p>
          <a:p>
            <a:pPr eaLnBrk="0" hangingPunct="0">
              <a:buFontTx/>
              <a:buChar char="•"/>
            </a:pPr>
            <a:r>
              <a:rPr lang="en-US" sz="2300" dirty="0">
                <a:solidFill>
                  <a:schemeClr val="bg1"/>
                </a:solidFill>
                <a:latin typeface="Tahoma" pitchFamily="34" charset="0"/>
              </a:rPr>
              <a:t> Performance Mgt.</a:t>
            </a:r>
          </a:p>
          <a:p>
            <a:pPr eaLnBrk="0" hangingPunct="0">
              <a:buFontTx/>
              <a:buChar char="•"/>
            </a:pPr>
            <a:r>
              <a:rPr lang="en-US" sz="2300" dirty="0">
                <a:solidFill>
                  <a:schemeClr val="bg1"/>
                </a:solidFill>
                <a:latin typeface="Tahoma" pitchFamily="34" charset="0"/>
              </a:rPr>
              <a:t> Budget</a:t>
            </a:r>
          </a:p>
          <a:p>
            <a:pPr eaLnBrk="0" hangingPunct="0">
              <a:buFontTx/>
              <a:buChar char="•"/>
            </a:pPr>
            <a:r>
              <a:rPr lang="en-US" sz="2300" dirty="0">
                <a:solidFill>
                  <a:schemeClr val="bg1"/>
                </a:solidFill>
                <a:latin typeface="Tahoma" pitchFamily="34" charset="0"/>
              </a:rPr>
              <a:t> Treasuries</a:t>
            </a:r>
          </a:p>
          <a:p>
            <a:pPr eaLnBrk="0" hangingPunct="0">
              <a:buFontTx/>
              <a:buChar char="•"/>
            </a:pPr>
            <a:r>
              <a:rPr lang="en-US" sz="2300" dirty="0">
                <a:solidFill>
                  <a:schemeClr val="bg1"/>
                </a:solidFill>
                <a:latin typeface="Tahoma" pitchFamily="34" charset="0"/>
              </a:rPr>
              <a:t> Planning</a:t>
            </a:r>
          </a:p>
          <a:p>
            <a:pPr eaLnBrk="0" hangingPunct="0">
              <a:buFontTx/>
              <a:buChar char="•"/>
            </a:pPr>
            <a:r>
              <a:rPr lang="en-US" sz="2300" dirty="0">
                <a:solidFill>
                  <a:schemeClr val="bg1"/>
                </a:solidFill>
                <a:latin typeface="Tahoma" pitchFamily="34" charset="0"/>
              </a:rPr>
              <a:t> e-Assembly</a:t>
            </a:r>
          </a:p>
          <a:p>
            <a:pPr eaLnBrk="0" hangingPunct="0">
              <a:buFontTx/>
              <a:buChar char="•"/>
            </a:pPr>
            <a:r>
              <a:rPr lang="en-US" sz="2300" dirty="0">
                <a:solidFill>
                  <a:schemeClr val="bg1"/>
                </a:solidFill>
                <a:latin typeface="Tahoma" pitchFamily="34" charset="0"/>
              </a:rPr>
              <a:t> </a:t>
            </a:r>
          </a:p>
        </p:txBody>
      </p:sp>
      <p:sp>
        <p:nvSpPr>
          <p:cNvPr id="27" name="Rectangular Callout 26"/>
          <p:cNvSpPr/>
          <p:nvPr/>
        </p:nvSpPr>
        <p:spPr>
          <a:xfrm>
            <a:off x="4572000" y="6563784"/>
            <a:ext cx="6400800" cy="1462617"/>
          </a:xfrm>
          <a:prstGeom prst="wedgeRectCallout">
            <a:avLst>
              <a:gd name="adj1" fmla="val -32106"/>
              <a:gd name="adj2" fmla="val -72194"/>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smtClean="0"/>
              <a:t>Enhancing internal functions of government is as important a mandate for e-Governance as is G2C and G2B services</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Examples of </a:t>
            </a:r>
            <a:r>
              <a:rPr lang="en-US" b="1" dirty="0" smtClean="0">
                <a:solidFill>
                  <a:schemeClr val="tx1"/>
                </a:solidFill>
              </a:rPr>
              <a:t>G2E </a:t>
            </a:r>
            <a:r>
              <a:rPr lang="en-US" b="1" dirty="0">
                <a:solidFill>
                  <a:schemeClr val="tx1"/>
                </a:solidFill>
              </a:rPr>
              <a:t>Services</a:t>
            </a:r>
            <a:endParaRPr lang="en-US" dirty="0"/>
          </a:p>
        </p:txBody>
      </p:sp>
      <p:sp>
        <p:nvSpPr>
          <p:cNvPr id="4" name="TextBox 13316"/>
          <p:cNvSpPr txBox="1">
            <a:spLocks noChangeArrowheads="1"/>
          </p:cNvSpPr>
          <p:nvPr/>
        </p:nvSpPr>
        <p:spPr bwMode="auto">
          <a:xfrm>
            <a:off x="1028700" y="2336800"/>
            <a:ext cx="3543300" cy="2255556"/>
          </a:xfrm>
          <a:prstGeom prst="rect">
            <a:avLst/>
          </a:prstGeom>
          <a:solidFill>
            <a:schemeClr val="accent1"/>
          </a:solidFill>
          <a:ln w="9525" algn="ctr">
            <a:solidFill>
              <a:srgbClr val="24486C"/>
            </a:solidFill>
            <a:miter lim="800000"/>
            <a:headEnd/>
            <a:tailEnd/>
          </a:ln>
        </p:spPr>
        <p:txBody>
          <a:bodyPr lIns="130622" tIns="65311" rIns="130622" bIns="65311">
            <a:spAutoFit/>
          </a:bodyPr>
          <a:lstStyle/>
          <a:p>
            <a:pPr eaLnBrk="0" hangingPunct="0"/>
            <a:r>
              <a:rPr lang="en-US" sz="2300" b="1" u="sng" dirty="0">
                <a:solidFill>
                  <a:schemeClr val="bg1"/>
                </a:solidFill>
                <a:latin typeface="Tahoma" pitchFamily="34" charset="0"/>
              </a:rPr>
              <a:t>Human Resources</a:t>
            </a:r>
          </a:p>
          <a:p>
            <a:pPr eaLnBrk="0" hangingPunct="0">
              <a:buFontTx/>
              <a:buChar char="•"/>
            </a:pPr>
            <a:r>
              <a:rPr lang="en-US" sz="2300" dirty="0" smtClean="0">
                <a:solidFill>
                  <a:schemeClr val="bg1"/>
                </a:solidFill>
                <a:latin typeface="Tahoma" pitchFamily="34" charset="0"/>
              </a:rPr>
              <a:t> Recruitment</a:t>
            </a:r>
          </a:p>
          <a:p>
            <a:pPr eaLnBrk="0" hangingPunct="0">
              <a:buFontTx/>
              <a:buChar char="•"/>
            </a:pPr>
            <a:r>
              <a:rPr lang="en-US" sz="2300" dirty="0" smtClean="0">
                <a:solidFill>
                  <a:schemeClr val="bg1"/>
                </a:solidFill>
                <a:latin typeface="Tahoma" pitchFamily="34" charset="0"/>
              </a:rPr>
              <a:t> Training</a:t>
            </a:r>
          </a:p>
          <a:p>
            <a:pPr eaLnBrk="0" hangingPunct="0">
              <a:buFontTx/>
              <a:buChar char="•"/>
            </a:pPr>
            <a:r>
              <a:rPr lang="en-US" sz="2300" dirty="0" smtClean="0">
                <a:solidFill>
                  <a:schemeClr val="bg1"/>
                </a:solidFill>
                <a:latin typeface="Tahoma" pitchFamily="34" charset="0"/>
              </a:rPr>
              <a:t> Establishment</a:t>
            </a:r>
          </a:p>
          <a:p>
            <a:pPr eaLnBrk="0" hangingPunct="0">
              <a:buFontTx/>
              <a:buChar char="•"/>
            </a:pPr>
            <a:r>
              <a:rPr lang="en-US" sz="2300" dirty="0" smtClean="0">
                <a:solidFill>
                  <a:schemeClr val="bg1"/>
                </a:solidFill>
                <a:latin typeface="Tahoma" pitchFamily="34" charset="0"/>
              </a:rPr>
              <a:t> e-Learning</a:t>
            </a:r>
            <a:endParaRPr lang="en-US" sz="2300" dirty="0">
              <a:solidFill>
                <a:schemeClr val="bg1"/>
              </a:solidFill>
              <a:latin typeface="Tahoma" pitchFamily="34" charset="0"/>
            </a:endParaRPr>
          </a:p>
          <a:p>
            <a:pPr eaLnBrk="0" hangingPunct="0"/>
            <a:endParaRPr lang="en-US" sz="2300" dirty="0">
              <a:solidFill>
                <a:schemeClr val="bg1"/>
              </a:solidFill>
              <a:latin typeface="Tahoma" pitchFamily="34" charset="0"/>
            </a:endParaRPr>
          </a:p>
        </p:txBody>
      </p:sp>
      <p:pic>
        <p:nvPicPr>
          <p:cNvPr id="5" name="Rectangle 13313"/>
          <p:cNvPicPr>
            <a:picLocks noChangeAspect="1" noChangeArrowheads="1"/>
          </p:cNvPicPr>
          <p:nvPr/>
        </p:nvPicPr>
        <p:blipFill>
          <a:blip r:embed="rId3"/>
          <a:srcRect/>
          <a:stretch>
            <a:fillRect/>
          </a:stretch>
        </p:blipFill>
        <p:spPr bwMode="auto">
          <a:xfrm>
            <a:off x="1028700" y="4457095"/>
            <a:ext cx="3543300" cy="2091267"/>
          </a:xfrm>
          <a:prstGeom prst="rect">
            <a:avLst/>
          </a:prstGeom>
          <a:noFill/>
          <a:ln w="9525">
            <a:noFill/>
            <a:miter lim="800000"/>
            <a:headEnd/>
            <a:tailEnd/>
          </a:ln>
        </p:spPr>
      </p:pic>
      <p:sp>
        <p:nvSpPr>
          <p:cNvPr id="7" name="TextBox 13316"/>
          <p:cNvSpPr txBox="1">
            <a:spLocks noChangeArrowheads="1"/>
          </p:cNvSpPr>
          <p:nvPr/>
        </p:nvSpPr>
        <p:spPr bwMode="auto">
          <a:xfrm>
            <a:off x="6057900" y="2133600"/>
            <a:ext cx="3543300" cy="2255556"/>
          </a:xfrm>
          <a:prstGeom prst="rect">
            <a:avLst/>
          </a:prstGeom>
          <a:solidFill>
            <a:schemeClr val="accent1"/>
          </a:solidFill>
          <a:ln w="9525" algn="ctr">
            <a:solidFill>
              <a:srgbClr val="24486C"/>
            </a:solidFill>
            <a:miter lim="800000"/>
            <a:headEnd/>
            <a:tailEnd/>
          </a:ln>
        </p:spPr>
        <p:txBody>
          <a:bodyPr lIns="130622" tIns="65311" rIns="130622" bIns="65311">
            <a:spAutoFit/>
          </a:bodyPr>
          <a:lstStyle/>
          <a:p>
            <a:pPr indent="-408194" eaLnBrk="0" hangingPunct="0">
              <a:buFontTx/>
              <a:buChar char="•"/>
            </a:pPr>
            <a:r>
              <a:rPr lang="en-US" sz="2300" dirty="0">
                <a:solidFill>
                  <a:schemeClr val="bg1"/>
                </a:solidFill>
                <a:latin typeface="Tahoma" pitchFamily="34" charset="0"/>
              </a:rPr>
              <a:t>Budget</a:t>
            </a:r>
          </a:p>
          <a:p>
            <a:pPr indent="-408194" eaLnBrk="0" hangingPunct="0">
              <a:buFontTx/>
              <a:buChar char="•"/>
            </a:pPr>
            <a:r>
              <a:rPr lang="en-US" sz="2300" dirty="0">
                <a:solidFill>
                  <a:schemeClr val="bg1"/>
                </a:solidFill>
                <a:latin typeface="Tahoma" pitchFamily="34" charset="0"/>
              </a:rPr>
              <a:t>Finance</a:t>
            </a:r>
          </a:p>
          <a:p>
            <a:pPr indent="-408194" eaLnBrk="0" hangingPunct="0">
              <a:buFontTx/>
              <a:buChar char="•"/>
            </a:pPr>
            <a:r>
              <a:rPr lang="en-US" sz="2300" dirty="0">
                <a:solidFill>
                  <a:schemeClr val="bg1"/>
                </a:solidFill>
                <a:latin typeface="Tahoma" pitchFamily="34" charset="0"/>
              </a:rPr>
              <a:t>Administration</a:t>
            </a:r>
          </a:p>
          <a:p>
            <a:pPr indent="-408194" eaLnBrk="0" hangingPunct="0">
              <a:buFontTx/>
              <a:buChar char="•"/>
            </a:pPr>
            <a:r>
              <a:rPr lang="en-US" sz="2300" dirty="0">
                <a:solidFill>
                  <a:schemeClr val="bg1"/>
                </a:solidFill>
                <a:latin typeface="Tahoma" pitchFamily="34" charset="0"/>
              </a:rPr>
              <a:t>Messaging </a:t>
            </a:r>
          </a:p>
          <a:p>
            <a:pPr indent="-408194" eaLnBrk="0" hangingPunct="0">
              <a:buFontTx/>
              <a:buChar char="•"/>
            </a:pPr>
            <a:r>
              <a:rPr lang="en-US" sz="2300" dirty="0">
                <a:solidFill>
                  <a:schemeClr val="bg1"/>
                </a:solidFill>
                <a:latin typeface="Tahoma" pitchFamily="34" charset="0"/>
              </a:rPr>
              <a:t>Workflow</a:t>
            </a:r>
          </a:p>
          <a:p>
            <a:pPr eaLnBrk="0" hangingPunct="0"/>
            <a:endParaRPr lang="en-US" sz="2300" dirty="0">
              <a:solidFill>
                <a:schemeClr val="bg1"/>
              </a:solidFill>
              <a:latin typeface="Tahoma" pitchFamily="34" charset="0"/>
            </a:endParaRPr>
          </a:p>
        </p:txBody>
      </p:sp>
      <p:pic>
        <p:nvPicPr>
          <p:cNvPr id="77826" name="Picture 2" descr="http://1.bp.blogspot.com/-W8yDD2_bmBw/TgirzjOlEyI/AAAAAAAAAAQ/z8eTJ75176k/s1600/bigstockphoto_Abstract_World_179486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31180" y="4226479"/>
            <a:ext cx="3570020" cy="4231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4897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30460" y="249300"/>
            <a:ext cx="13208400" cy="1008000"/>
          </a:xfrm>
        </p:spPr>
        <p:txBody>
          <a:bodyPr/>
          <a:lstStyle/>
          <a:p>
            <a:r>
              <a:rPr lang="en-US" sz="3600" b="1" dirty="0" smtClean="0">
                <a:solidFill>
                  <a:schemeClr val="tx1"/>
                </a:solidFill>
              </a:rPr>
              <a:t>Benefits from e-Governance </a:t>
            </a:r>
          </a:p>
        </p:txBody>
      </p:sp>
      <p:sp>
        <p:nvSpPr>
          <p:cNvPr id="4" name="AutoShape 3"/>
          <p:cNvSpPr>
            <a:spLocks noChangeArrowheads="1"/>
          </p:cNvSpPr>
          <p:nvPr/>
        </p:nvSpPr>
        <p:spPr bwMode="auto">
          <a:xfrm flipV="1">
            <a:off x="10596563" y="4531784"/>
            <a:ext cx="150020" cy="2410883"/>
          </a:xfrm>
          <a:prstGeom prst="roundRect">
            <a:avLst>
              <a:gd name="adj" fmla="val 0"/>
            </a:avLst>
          </a:prstGeom>
          <a:solidFill>
            <a:srgbClr val="333399"/>
          </a:solidFill>
          <a:ln w="9525">
            <a:noFill/>
            <a:round/>
            <a:headEnd/>
            <a:tailEnd/>
          </a:ln>
        </p:spPr>
        <p:txBody>
          <a:bodyPr wrap="none" lIns="130622" tIns="65311" rIns="130622" bIns="65311" anchor="ctr"/>
          <a:lstStyle/>
          <a:p>
            <a:endParaRPr lang="en-US"/>
          </a:p>
        </p:txBody>
      </p:sp>
      <p:pic>
        <p:nvPicPr>
          <p:cNvPr id="5" name="Picture 4"/>
          <p:cNvPicPr>
            <a:picLocks noChangeArrowheads="1"/>
          </p:cNvPicPr>
          <p:nvPr/>
        </p:nvPicPr>
        <p:blipFill>
          <a:blip r:embed="rId3"/>
          <a:srcRect/>
          <a:stretch>
            <a:fillRect/>
          </a:stretch>
        </p:blipFill>
        <p:spPr bwMode="auto">
          <a:xfrm>
            <a:off x="8391525" y="4743451"/>
            <a:ext cx="2221707" cy="2415116"/>
          </a:xfrm>
          <a:prstGeom prst="rect">
            <a:avLst/>
          </a:prstGeom>
          <a:noFill/>
          <a:ln w="9525">
            <a:noFill/>
            <a:miter lim="800000"/>
            <a:headEnd/>
            <a:tailEnd/>
          </a:ln>
        </p:spPr>
      </p:pic>
      <p:sp>
        <p:nvSpPr>
          <p:cNvPr id="6" name="AutoShape 5"/>
          <p:cNvSpPr>
            <a:spLocks noChangeArrowheads="1"/>
          </p:cNvSpPr>
          <p:nvPr/>
        </p:nvSpPr>
        <p:spPr bwMode="auto">
          <a:xfrm flipV="1">
            <a:off x="8455820" y="6648451"/>
            <a:ext cx="3405188" cy="1729316"/>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pic>
        <p:nvPicPr>
          <p:cNvPr id="7" name="Picture 6"/>
          <p:cNvPicPr>
            <a:picLocks noChangeArrowheads="1"/>
          </p:cNvPicPr>
          <p:nvPr/>
        </p:nvPicPr>
        <p:blipFill>
          <a:blip r:embed="rId4"/>
          <a:srcRect/>
          <a:stretch>
            <a:fillRect/>
          </a:stretch>
        </p:blipFill>
        <p:spPr bwMode="auto">
          <a:xfrm>
            <a:off x="2893220" y="4419601"/>
            <a:ext cx="1962150" cy="2393951"/>
          </a:xfrm>
          <a:prstGeom prst="rect">
            <a:avLst/>
          </a:prstGeom>
          <a:noFill/>
          <a:ln w="9525">
            <a:noFill/>
            <a:miter lim="800000"/>
            <a:headEnd/>
            <a:tailEnd/>
          </a:ln>
        </p:spPr>
      </p:pic>
      <p:sp>
        <p:nvSpPr>
          <p:cNvPr id="8" name="AutoShape 7"/>
          <p:cNvSpPr>
            <a:spLocks noChangeArrowheads="1"/>
          </p:cNvSpPr>
          <p:nvPr/>
        </p:nvSpPr>
        <p:spPr bwMode="auto">
          <a:xfrm flipV="1">
            <a:off x="1373983" y="6646334"/>
            <a:ext cx="3402806" cy="1729317"/>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9" name="AutoShape 8"/>
          <p:cNvSpPr>
            <a:spLocks noChangeArrowheads="1"/>
          </p:cNvSpPr>
          <p:nvPr/>
        </p:nvSpPr>
        <p:spPr bwMode="auto">
          <a:xfrm flipV="1">
            <a:off x="1309688" y="1174751"/>
            <a:ext cx="3555207"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0" name="AutoShape 9"/>
          <p:cNvSpPr>
            <a:spLocks noChangeArrowheads="1"/>
          </p:cNvSpPr>
          <p:nvPr/>
        </p:nvSpPr>
        <p:spPr bwMode="auto">
          <a:xfrm flipV="1">
            <a:off x="1309688" y="2995085"/>
            <a:ext cx="3557588"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1" name="AutoShape 10"/>
          <p:cNvSpPr>
            <a:spLocks noChangeArrowheads="1"/>
          </p:cNvSpPr>
          <p:nvPr/>
        </p:nvSpPr>
        <p:spPr bwMode="auto">
          <a:xfrm flipV="1">
            <a:off x="4848225" y="4790018"/>
            <a:ext cx="3555207"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2" name="AutoShape 11"/>
          <p:cNvSpPr>
            <a:spLocks noChangeArrowheads="1"/>
          </p:cNvSpPr>
          <p:nvPr/>
        </p:nvSpPr>
        <p:spPr bwMode="auto">
          <a:xfrm flipV="1">
            <a:off x="4845845" y="2997200"/>
            <a:ext cx="3555206" cy="1830917"/>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3" name="AutoShape 12"/>
          <p:cNvSpPr>
            <a:spLocks noChangeArrowheads="1"/>
          </p:cNvSpPr>
          <p:nvPr/>
        </p:nvSpPr>
        <p:spPr bwMode="auto">
          <a:xfrm flipV="1">
            <a:off x="1393033" y="1223433"/>
            <a:ext cx="3405188" cy="1727200"/>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sp>
        <p:nvSpPr>
          <p:cNvPr id="14" name="AutoShape 13"/>
          <p:cNvSpPr>
            <a:spLocks noChangeArrowheads="1"/>
          </p:cNvSpPr>
          <p:nvPr/>
        </p:nvSpPr>
        <p:spPr bwMode="auto">
          <a:xfrm flipV="1">
            <a:off x="1388270" y="3050117"/>
            <a:ext cx="3402806" cy="1727200"/>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sp>
        <p:nvSpPr>
          <p:cNvPr id="15" name="AutoShape 14"/>
          <p:cNvSpPr>
            <a:spLocks noChangeArrowheads="1"/>
          </p:cNvSpPr>
          <p:nvPr/>
        </p:nvSpPr>
        <p:spPr bwMode="auto">
          <a:xfrm flipV="1">
            <a:off x="4917283" y="4872567"/>
            <a:ext cx="3405188" cy="1674284"/>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16" name="AutoShape 15"/>
          <p:cNvSpPr>
            <a:spLocks noChangeArrowheads="1"/>
          </p:cNvSpPr>
          <p:nvPr/>
        </p:nvSpPr>
        <p:spPr bwMode="auto">
          <a:xfrm flipV="1">
            <a:off x="4924425" y="3048000"/>
            <a:ext cx="3402807" cy="1729317"/>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pic>
        <p:nvPicPr>
          <p:cNvPr id="17" name="Picture 16"/>
          <p:cNvPicPr>
            <a:picLocks noChangeArrowheads="1"/>
          </p:cNvPicPr>
          <p:nvPr/>
        </p:nvPicPr>
        <p:blipFill>
          <a:blip r:embed="rId5"/>
          <a:srcRect/>
          <a:stretch>
            <a:fillRect/>
          </a:stretch>
        </p:blipFill>
        <p:spPr bwMode="auto">
          <a:xfrm>
            <a:off x="8408195" y="1159933"/>
            <a:ext cx="4107656" cy="3657600"/>
          </a:xfrm>
          <a:prstGeom prst="rect">
            <a:avLst/>
          </a:prstGeom>
          <a:noFill/>
          <a:ln w="9525">
            <a:noFill/>
            <a:miter lim="800000"/>
            <a:headEnd/>
            <a:tailEnd/>
          </a:ln>
        </p:spPr>
      </p:pic>
      <p:sp>
        <p:nvSpPr>
          <p:cNvPr id="18" name="Text Box 17"/>
          <p:cNvSpPr txBox="1">
            <a:spLocks noChangeArrowheads="1"/>
          </p:cNvSpPr>
          <p:nvPr/>
        </p:nvSpPr>
        <p:spPr bwMode="auto">
          <a:xfrm>
            <a:off x="8586787" y="6697134"/>
            <a:ext cx="3757613" cy="1665817"/>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Enhancing Economic Development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Attract investment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Reduce business burdens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Enable businesses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Develop/attract workforce</a:t>
            </a:r>
            <a:endParaRPr lang="en-US" sz="2000" dirty="0">
              <a:cs typeface="Times New Roman" pitchFamily="18" charset="0"/>
            </a:endParaRPr>
          </a:p>
        </p:txBody>
      </p:sp>
      <p:sp>
        <p:nvSpPr>
          <p:cNvPr id="19" name="Text Box 18"/>
          <p:cNvSpPr txBox="1">
            <a:spLocks noChangeArrowheads="1"/>
          </p:cNvSpPr>
          <p:nvPr/>
        </p:nvSpPr>
        <p:spPr bwMode="auto">
          <a:xfrm>
            <a:off x="1512095" y="1257301"/>
            <a:ext cx="2583656" cy="1536700"/>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Improving Services</a:t>
            </a:r>
            <a:endParaRPr lang="en-US" sz="2000" dirty="0">
              <a:solidFill>
                <a:srgbClr val="000000"/>
              </a:solidFill>
              <a:latin typeface="Arial" pitchFamily="34" charset="0"/>
              <a:cs typeface="Times New Roman" pitchFamily="18" charset="0"/>
            </a:endParaRP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Customer satisfaction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Potential savings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Efficient interactions</a:t>
            </a:r>
            <a:endParaRPr lang="en-US" sz="2000" dirty="0">
              <a:cs typeface="Times New Roman" pitchFamily="18" charset="0"/>
            </a:endParaRPr>
          </a:p>
        </p:txBody>
      </p:sp>
      <p:sp>
        <p:nvSpPr>
          <p:cNvPr id="20" name="Text Box 19"/>
          <p:cNvSpPr txBox="1">
            <a:spLocks noChangeArrowheads="1"/>
          </p:cNvSpPr>
          <p:nvPr/>
        </p:nvSpPr>
        <p:spPr bwMode="auto">
          <a:xfrm>
            <a:off x="5003007" y="3058585"/>
            <a:ext cx="3381375" cy="1528233"/>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Increasing Operational Efficiencies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Increase productivity/morale</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Share infrastructure cost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Improve process/cycle time</a:t>
            </a:r>
            <a:endParaRPr lang="en-US" sz="2000" dirty="0">
              <a:cs typeface="Times New Roman" pitchFamily="18" charset="0"/>
            </a:endParaRPr>
          </a:p>
        </p:txBody>
      </p:sp>
      <p:sp>
        <p:nvSpPr>
          <p:cNvPr id="21" name="Text Box 20"/>
          <p:cNvSpPr txBox="1">
            <a:spLocks noChangeArrowheads="1"/>
          </p:cNvSpPr>
          <p:nvPr/>
        </p:nvSpPr>
        <p:spPr bwMode="auto">
          <a:xfrm>
            <a:off x="1504951" y="6692901"/>
            <a:ext cx="3369470" cy="16319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Improving Policy Formulation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Assimilation and decision support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Information gathering and analysis</a:t>
            </a:r>
            <a:endParaRPr lang="en-US" sz="2000" dirty="0">
              <a:cs typeface="Times New Roman" pitchFamily="18" charset="0"/>
            </a:endParaRPr>
          </a:p>
        </p:txBody>
      </p:sp>
      <p:sp>
        <p:nvSpPr>
          <p:cNvPr id="22" name="Text Box 21"/>
          <p:cNvSpPr txBox="1">
            <a:spLocks noChangeArrowheads="1"/>
          </p:cNvSpPr>
          <p:nvPr/>
        </p:nvSpPr>
        <p:spPr bwMode="auto">
          <a:xfrm>
            <a:off x="5029200" y="4910667"/>
            <a:ext cx="3488532" cy="16192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Redefining Communities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Enable virtual citizen &amp; business      communities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Contributor to economic development</a:t>
            </a:r>
            <a:endParaRPr lang="en-US" sz="2000" dirty="0">
              <a:cs typeface="Times New Roman" pitchFamily="18" charset="0"/>
            </a:endParaRPr>
          </a:p>
        </p:txBody>
      </p:sp>
      <p:sp>
        <p:nvSpPr>
          <p:cNvPr id="23" name="Text Box 22"/>
          <p:cNvSpPr txBox="1">
            <a:spLocks noChangeArrowheads="1"/>
          </p:cNvSpPr>
          <p:nvPr/>
        </p:nvSpPr>
        <p:spPr bwMode="auto">
          <a:xfrm>
            <a:off x="1488283" y="3126317"/>
            <a:ext cx="3081338" cy="1488016"/>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Enhancing Citizen Participation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Citizen input/feedback</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Information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Campaigns</a:t>
            </a:r>
            <a:endParaRPr lang="en-US" sz="2000" dirty="0">
              <a:cs typeface="Times New Roman" pitchFamily="18" charset="0"/>
            </a:endParaRPr>
          </a:p>
        </p:txBody>
      </p:sp>
      <p:sp>
        <p:nvSpPr>
          <p:cNvPr id="24" name="AutoShape 23"/>
          <p:cNvSpPr>
            <a:spLocks noChangeArrowheads="1"/>
          </p:cNvSpPr>
          <p:nvPr/>
        </p:nvSpPr>
        <p:spPr bwMode="auto">
          <a:xfrm flipV="1">
            <a:off x="4893470" y="6646334"/>
            <a:ext cx="3402806" cy="1729317"/>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25" name="Text Box 24"/>
          <p:cNvSpPr txBox="1">
            <a:spLocks noChangeArrowheads="1"/>
          </p:cNvSpPr>
          <p:nvPr/>
        </p:nvSpPr>
        <p:spPr bwMode="auto">
          <a:xfrm>
            <a:off x="5057776" y="6722534"/>
            <a:ext cx="3369470" cy="16319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Securing and Protecting Society</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Timely information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Collaborate and interoperate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81457" y="304800"/>
            <a:ext cx="13208400" cy="1094400"/>
          </a:xfrm>
        </p:spPr>
        <p:txBody>
          <a:bodyPr/>
          <a:lstStyle/>
          <a:p>
            <a:r>
              <a:rPr lang="en-US" sz="3600" b="1" dirty="0" smtClean="0">
                <a:solidFill>
                  <a:schemeClr val="tx1"/>
                </a:solidFill>
              </a:rPr>
              <a:t>Benefits to citizens</a:t>
            </a:r>
          </a:p>
        </p:txBody>
      </p:sp>
      <p:sp>
        <p:nvSpPr>
          <p:cNvPr id="18" name="Text Placeholder 17"/>
          <p:cNvSpPr>
            <a:spLocks noGrp="1"/>
          </p:cNvSpPr>
          <p:nvPr>
            <p:ph type="body" sz="quarter" idx="10"/>
          </p:nvPr>
        </p:nvSpPr>
        <p:spPr>
          <a:xfrm>
            <a:off x="228600" y="1524000"/>
            <a:ext cx="8188200" cy="6105083"/>
          </a:xfrm>
        </p:spPr>
        <p:txBody>
          <a:bodyPr/>
          <a:lstStyle/>
          <a:p>
            <a:pPr marL="498904" indent="-498904">
              <a:spcBef>
                <a:spcPts val="857"/>
              </a:spcBef>
              <a:spcAft>
                <a:spcPts val="857"/>
              </a:spcAft>
              <a:buFont typeface="Arial" pitchFamily="34" charset="0"/>
              <a:buChar char="•"/>
              <a:defRPr/>
            </a:pPr>
            <a:r>
              <a:rPr lang="en-US" sz="2600" dirty="0" smtClean="0">
                <a:solidFill>
                  <a:schemeClr val="tx1"/>
                </a:solidFill>
              </a:rPr>
              <a:t>Reduced transaction time and elapsed time</a:t>
            </a:r>
          </a:p>
          <a:p>
            <a:pPr marL="498904" indent="-498904">
              <a:spcBef>
                <a:spcPts val="857"/>
              </a:spcBef>
              <a:spcAft>
                <a:spcPts val="857"/>
              </a:spcAft>
              <a:buFont typeface="Arial" pitchFamily="34" charset="0"/>
              <a:buChar char="•"/>
              <a:defRPr/>
            </a:pPr>
            <a:r>
              <a:rPr lang="en-US" sz="2600" dirty="0" smtClean="0">
                <a:solidFill>
                  <a:schemeClr val="tx1"/>
                </a:solidFill>
              </a:rPr>
              <a:t>Less number of trips to Government offices</a:t>
            </a:r>
          </a:p>
          <a:p>
            <a:pPr marL="498904" indent="-498904">
              <a:spcBef>
                <a:spcPts val="857"/>
              </a:spcBef>
              <a:spcAft>
                <a:spcPts val="857"/>
              </a:spcAft>
              <a:buFont typeface="Arial" pitchFamily="34" charset="0"/>
              <a:buChar char="•"/>
              <a:defRPr/>
            </a:pPr>
            <a:r>
              <a:rPr lang="en-US" sz="2600" dirty="0" smtClean="0">
                <a:solidFill>
                  <a:schemeClr val="tx1"/>
                </a:solidFill>
              </a:rPr>
              <a:t>Expanded time window and convenient access</a:t>
            </a:r>
          </a:p>
          <a:p>
            <a:pPr marL="498904" indent="-498904">
              <a:spcBef>
                <a:spcPts val="857"/>
              </a:spcBef>
              <a:spcAft>
                <a:spcPts val="857"/>
              </a:spcAft>
              <a:buFont typeface="Arial" pitchFamily="34" charset="0"/>
              <a:buChar char="•"/>
              <a:defRPr/>
            </a:pPr>
            <a:r>
              <a:rPr lang="en-US" sz="2600" dirty="0" smtClean="0">
                <a:solidFill>
                  <a:schemeClr val="tx1"/>
                </a:solidFill>
              </a:rPr>
              <a:t>Reduced corruption-need for bribes, use of influence</a:t>
            </a:r>
          </a:p>
          <a:p>
            <a:pPr marL="498904" indent="-498904">
              <a:spcBef>
                <a:spcPts val="857"/>
              </a:spcBef>
              <a:spcAft>
                <a:spcPts val="857"/>
              </a:spcAft>
              <a:buFont typeface="Arial" pitchFamily="34" charset="0"/>
              <a:buChar char="•"/>
              <a:defRPr/>
            </a:pPr>
            <a:r>
              <a:rPr lang="en-US" sz="2600" dirty="0" smtClean="0">
                <a:solidFill>
                  <a:schemeClr val="tx1"/>
                </a:solidFill>
              </a:rPr>
              <a:t>Transparency-clarity on procedures/documents</a:t>
            </a:r>
          </a:p>
          <a:p>
            <a:pPr marL="498904" indent="-498904">
              <a:spcBef>
                <a:spcPts val="857"/>
              </a:spcBef>
              <a:spcAft>
                <a:spcPts val="857"/>
              </a:spcAft>
              <a:buFont typeface="Arial" pitchFamily="34" charset="0"/>
              <a:buChar char="•"/>
              <a:defRPr/>
            </a:pPr>
            <a:r>
              <a:rPr lang="en-US" sz="2600" dirty="0" smtClean="0">
                <a:solidFill>
                  <a:schemeClr val="tx1"/>
                </a:solidFill>
              </a:rPr>
              <a:t>Less uncertainty in estimating time needed</a:t>
            </a:r>
          </a:p>
          <a:p>
            <a:pPr marL="498904" indent="-498904">
              <a:spcBef>
                <a:spcPts val="857"/>
              </a:spcBef>
              <a:spcAft>
                <a:spcPts val="857"/>
              </a:spcAft>
              <a:buFont typeface="Arial" pitchFamily="34" charset="0"/>
              <a:buChar char="•"/>
              <a:defRPr/>
            </a:pPr>
            <a:r>
              <a:rPr lang="en-US" sz="2600" dirty="0" smtClean="0">
                <a:solidFill>
                  <a:schemeClr val="tx1"/>
                </a:solidFill>
              </a:rPr>
              <a:t>Fair deal and courteous treatment</a:t>
            </a:r>
          </a:p>
          <a:p>
            <a:pPr marL="498904" indent="-498904">
              <a:spcBef>
                <a:spcPts val="857"/>
              </a:spcBef>
              <a:spcAft>
                <a:spcPts val="857"/>
              </a:spcAft>
              <a:buFont typeface="Arial" pitchFamily="34" charset="0"/>
              <a:buChar char="•"/>
              <a:defRPr/>
            </a:pPr>
            <a:r>
              <a:rPr lang="en-US" sz="2600" dirty="0" smtClean="0">
                <a:solidFill>
                  <a:schemeClr val="tx1"/>
                </a:solidFill>
              </a:rPr>
              <a:t>Less error prone, reduced cost of recovery</a:t>
            </a:r>
          </a:p>
          <a:p>
            <a:pPr marL="498904" indent="-498904">
              <a:spcBef>
                <a:spcPts val="857"/>
              </a:spcBef>
              <a:spcAft>
                <a:spcPts val="857"/>
              </a:spcAft>
              <a:buFont typeface="Arial" pitchFamily="34" charset="0"/>
              <a:buChar char="•"/>
              <a:defRPr/>
            </a:pPr>
            <a:r>
              <a:rPr lang="en-US" sz="2600" dirty="0" smtClean="0">
                <a:solidFill>
                  <a:schemeClr val="tx1"/>
                </a:solidFill>
              </a:rPr>
              <a:t>Empowered to challenge action-greater accountability</a:t>
            </a:r>
          </a:p>
          <a:p>
            <a:pPr marL="498904" indent="-498904">
              <a:spcBef>
                <a:spcPts val="857"/>
              </a:spcBef>
              <a:spcAft>
                <a:spcPts val="857"/>
              </a:spcAft>
              <a:buFont typeface="Arial" pitchFamily="34" charset="0"/>
              <a:buChar char="•"/>
              <a:defRPr/>
            </a:pPr>
            <a:r>
              <a:rPr lang="en-US" sz="2600" dirty="0" smtClean="0">
                <a:solidFill>
                  <a:schemeClr val="tx1"/>
                </a:solidFill>
              </a:rPr>
              <a:t>Levy of use charges</a:t>
            </a:r>
          </a:p>
        </p:txBody>
      </p:sp>
      <p:pic>
        <p:nvPicPr>
          <p:cNvPr id="4" name="Shape 32768"/>
          <p:cNvPicPr>
            <a:picLocks noChangeAspect="1" noChangeArrowheads="1"/>
          </p:cNvPicPr>
          <p:nvPr/>
        </p:nvPicPr>
        <p:blipFill>
          <a:blip r:embed="rId3"/>
          <a:srcRect/>
          <a:stretch>
            <a:fillRect/>
          </a:stretch>
        </p:blipFill>
        <p:spPr bwMode="auto">
          <a:xfrm>
            <a:off x="9486900" y="1524001"/>
            <a:ext cx="3145731" cy="2452604"/>
          </a:xfrm>
          <a:prstGeom prst="rect">
            <a:avLst/>
          </a:prstGeom>
          <a:noFill/>
          <a:ln w="9525">
            <a:noFill/>
            <a:miter lim="800000"/>
            <a:headEnd/>
            <a:tailEnd/>
          </a:ln>
          <a:effectLst/>
        </p:spPr>
      </p:pic>
      <p:pic>
        <p:nvPicPr>
          <p:cNvPr id="5" name="Rectangle 33792"/>
          <p:cNvPicPr>
            <a:picLocks noChangeAspect="1" noChangeArrowheads="1"/>
          </p:cNvPicPr>
          <p:nvPr/>
        </p:nvPicPr>
        <p:blipFill>
          <a:blip r:embed="rId4"/>
          <a:srcRect/>
          <a:stretch>
            <a:fillRect/>
          </a:stretch>
        </p:blipFill>
        <p:spPr bwMode="auto">
          <a:xfrm>
            <a:off x="9258300" y="5283201"/>
            <a:ext cx="3886200" cy="2883457"/>
          </a:xfrm>
          <a:prstGeom prst="rect">
            <a:avLst/>
          </a:prstGeom>
          <a:solidFill>
            <a:srgbClr val="800000">
              <a:alpha val="50195"/>
            </a:srgbClr>
          </a:solidFill>
          <a:ln w="9525">
            <a:noFill/>
            <a:miter lim="800000"/>
            <a:headEnd/>
            <a:tailEnd/>
          </a:ln>
        </p:spPr>
      </p:pic>
      <p:sp>
        <p:nvSpPr>
          <p:cNvPr id="6" name="Down Arrow 5"/>
          <p:cNvSpPr/>
          <p:nvPr/>
        </p:nvSpPr>
        <p:spPr>
          <a:xfrm>
            <a:off x="10972800" y="4267200"/>
            <a:ext cx="685800" cy="812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203200"/>
            <a:ext cx="13208400" cy="1008000"/>
          </a:xfrm>
        </p:spPr>
        <p:txBody>
          <a:bodyPr/>
          <a:lstStyle/>
          <a:p>
            <a:r>
              <a:rPr lang="en-US" sz="3600" b="1" dirty="0" err="1" smtClean="0">
                <a:solidFill>
                  <a:schemeClr val="tx1"/>
                </a:solidFill>
              </a:rPr>
              <a:t>e-Governance</a:t>
            </a:r>
            <a:r>
              <a:rPr lang="en-US" sz="3600" b="1" dirty="0" smtClean="0">
                <a:solidFill>
                  <a:schemeClr val="tx1"/>
                </a:solidFill>
              </a:rPr>
              <a:t> Evolution Model</a:t>
            </a:r>
          </a:p>
        </p:txBody>
      </p:sp>
      <p:cxnSp>
        <p:nvCxnSpPr>
          <p:cNvPr id="5" name="Straight Arrow Connector 4"/>
          <p:cNvCxnSpPr/>
          <p:nvPr/>
        </p:nvCxnSpPr>
        <p:spPr>
          <a:xfrm>
            <a:off x="6972300" y="7721600"/>
            <a:ext cx="57150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485900" y="7721600"/>
            <a:ext cx="50292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676532" y="4976152"/>
            <a:ext cx="6093884" cy="2381"/>
          </a:xfrm>
          <a:prstGeom prst="line">
            <a:avLst/>
          </a:prstGeom>
          <a:ln>
            <a:head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1600" y="8024285"/>
            <a:ext cx="11430000" cy="211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828800" y="6601884"/>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Information</a:t>
            </a:r>
          </a:p>
        </p:txBody>
      </p:sp>
      <p:sp>
        <p:nvSpPr>
          <p:cNvPr id="10" name="Rectangle 9"/>
          <p:cNvSpPr/>
          <p:nvPr/>
        </p:nvSpPr>
        <p:spPr>
          <a:xfrm>
            <a:off x="4229100" y="5486400"/>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Interaction</a:t>
            </a:r>
          </a:p>
        </p:txBody>
      </p:sp>
      <p:cxnSp>
        <p:nvCxnSpPr>
          <p:cNvPr id="11" name="Straight Arrow Connector 10"/>
          <p:cNvCxnSpPr/>
          <p:nvPr/>
        </p:nvCxnSpPr>
        <p:spPr>
          <a:xfrm rot="5400000">
            <a:off x="3848233" y="5029068"/>
            <a:ext cx="5793317" cy="2382"/>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485900" y="4874685"/>
            <a:ext cx="11315700" cy="2116"/>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086600" y="3757084"/>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Transaction</a:t>
            </a:r>
          </a:p>
        </p:txBody>
      </p:sp>
      <p:sp>
        <p:nvSpPr>
          <p:cNvPr id="14" name="Rectangle 13"/>
          <p:cNvSpPr/>
          <p:nvPr/>
        </p:nvSpPr>
        <p:spPr>
          <a:xfrm>
            <a:off x="9486900" y="2743200"/>
            <a:ext cx="28575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2400" dirty="0"/>
              <a:t>Transformation</a:t>
            </a:r>
          </a:p>
        </p:txBody>
      </p:sp>
      <p:sp>
        <p:nvSpPr>
          <p:cNvPr id="15" name="Rectangle 14"/>
          <p:cNvSpPr/>
          <p:nvPr/>
        </p:nvSpPr>
        <p:spPr>
          <a:xfrm>
            <a:off x="1828800" y="5687484"/>
            <a:ext cx="2171700" cy="8128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Publishing of information/ services</a:t>
            </a:r>
          </a:p>
        </p:txBody>
      </p:sp>
      <p:sp>
        <p:nvSpPr>
          <p:cNvPr id="16" name="Rectangle 15"/>
          <p:cNvSpPr/>
          <p:nvPr/>
        </p:nvSpPr>
        <p:spPr>
          <a:xfrm>
            <a:off x="4106010" y="3352801"/>
            <a:ext cx="2400300" cy="20320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Two way transaction between Government and Stakeholders (Citizens , Businesses, Employees)</a:t>
            </a:r>
          </a:p>
        </p:txBody>
      </p:sp>
      <p:sp>
        <p:nvSpPr>
          <p:cNvPr id="17" name="Rectangle 16"/>
          <p:cNvSpPr/>
          <p:nvPr/>
        </p:nvSpPr>
        <p:spPr>
          <a:xfrm>
            <a:off x="7086600" y="2032001"/>
            <a:ext cx="2171700" cy="1623484"/>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Collaboration between departments and sharing of services/ </a:t>
            </a:r>
            <a:r>
              <a:rPr lang="en-US" sz="1700" dirty="0" smtClean="0">
                <a:solidFill>
                  <a:schemeClr val="tx1"/>
                </a:solidFill>
              </a:rPr>
              <a:t>information</a:t>
            </a:r>
            <a:endParaRPr lang="en-US" sz="1700" dirty="0">
              <a:solidFill>
                <a:schemeClr val="tx1"/>
              </a:solidFill>
            </a:endParaRPr>
          </a:p>
        </p:txBody>
      </p:sp>
      <p:sp>
        <p:nvSpPr>
          <p:cNvPr id="18" name="Rectangle 17"/>
          <p:cNvSpPr/>
          <p:nvPr/>
        </p:nvSpPr>
        <p:spPr>
          <a:xfrm>
            <a:off x="9486900" y="609600"/>
            <a:ext cx="2857500" cy="20320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Seamless </a:t>
            </a:r>
            <a:r>
              <a:rPr lang="en-US" sz="1700" dirty="0" smtClean="0">
                <a:solidFill>
                  <a:schemeClr val="tx1"/>
                </a:solidFill>
              </a:rPr>
              <a:t>services across </a:t>
            </a:r>
            <a:r>
              <a:rPr lang="en-US" sz="1700" dirty="0">
                <a:solidFill>
                  <a:schemeClr val="tx1"/>
                </a:solidFill>
              </a:rPr>
              <a:t>departments and customized information and services as per citizen’s requirements leading to real time integration</a:t>
            </a:r>
          </a:p>
        </p:txBody>
      </p:sp>
      <p:sp>
        <p:nvSpPr>
          <p:cNvPr id="19" name="TextBox 18"/>
          <p:cNvSpPr txBox="1">
            <a:spLocks noChangeArrowheads="1"/>
          </p:cNvSpPr>
          <p:nvPr/>
        </p:nvSpPr>
        <p:spPr bwMode="auto">
          <a:xfrm rot="-5400000">
            <a:off x="-1311349" y="4285689"/>
            <a:ext cx="4272906" cy="485841"/>
          </a:xfrm>
          <a:prstGeom prst="rect">
            <a:avLst/>
          </a:prstGeom>
          <a:noFill/>
          <a:ln w="9525">
            <a:noFill/>
            <a:miter lim="800000"/>
            <a:headEnd/>
            <a:tailEnd/>
          </a:ln>
        </p:spPr>
        <p:txBody>
          <a:bodyPr wrap="none" lIns="130622" tIns="65311" rIns="130622" bIns="65311">
            <a:spAutoFit/>
          </a:bodyPr>
          <a:lstStyle/>
          <a:p>
            <a:r>
              <a:rPr lang="en-US" sz="2300" dirty="0"/>
              <a:t>Degree of Change to </a:t>
            </a:r>
            <a:r>
              <a:rPr lang="en-US" sz="2300" dirty="0" smtClean="0"/>
              <a:t>Business</a:t>
            </a:r>
            <a:endParaRPr lang="en-US" sz="2300" dirty="0"/>
          </a:p>
        </p:txBody>
      </p:sp>
      <p:sp>
        <p:nvSpPr>
          <p:cNvPr id="20" name="TextBox 19"/>
          <p:cNvSpPr txBox="1">
            <a:spLocks noChangeArrowheads="1"/>
          </p:cNvSpPr>
          <p:nvPr/>
        </p:nvSpPr>
        <p:spPr bwMode="auto">
          <a:xfrm>
            <a:off x="5143500" y="8128000"/>
            <a:ext cx="3142788" cy="485841"/>
          </a:xfrm>
          <a:prstGeom prst="rect">
            <a:avLst/>
          </a:prstGeom>
          <a:noFill/>
          <a:ln w="9525">
            <a:noFill/>
            <a:miter lim="800000"/>
            <a:headEnd/>
            <a:tailEnd/>
          </a:ln>
        </p:spPr>
        <p:txBody>
          <a:bodyPr wrap="none" lIns="130622" tIns="65311" rIns="130622" bIns="65311">
            <a:spAutoFit/>
          </a:bodyPr>
          <a:lstStyle/>
          <a:p>
            <a:r>
              <a:rPr lang="en-US" sz="2300" dirty="0"/>
              <a:t>Role of e-Governance</a:t>
            </a:r>
            <a:endParaRPr lang="en-US" dirty="0"/>
          </a:p>
        </p:txBody>
      </p:sp>
      <p:sp>
        <p:nvSpPr>
          <p:cNvPr id="21" name="TextBox 20"/>
          <p:cNvSpPr txBox="1">
            <a:spLocks noChangeArrowheads="1"/>
          </p:cNvSpPr>
          <p:nvPr/>
        </p:nvSpPr>
        <p:spPr bwMode="auto">
          <a:xfrm>
            <a:off x="3429000" y="7518401"/>
            <a:ext cx="1148653"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Enabler</a:t>
            </a:r>
            <a:endParaRPr lang="en-US" dirty="0"/>
          </a:p>
        </p:txBody>
      </p:sp>
      <p:sp>
        <p:nvSpPr>
          <p:cNvPr id="22" name="TextBox 21"/>
          <p:cNvSpPr txBox="1">
            <a:spLocks noChangeArrowheads="1"/>
          </p:cNvSpPr>
          <p:nvPr/>
        </p:nvSpPr>
        <p:spPr bwMode="auto">
          <a:xfrm>
            <a:off x="9017795" y="7518401"/>
            <a:ext cx="1648918"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Transformer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4" presetClass="entr" presetSubtype="3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ox(out)">
                                      <p:cBhvr>
                                        <p:cTn id="25" dur="500"/>
                                        <p:tgtEl>
                                          <p:spTgt spid="12"/>
                                        </p:tgtEl>
                                      </p:cBhvr>
                                    </p:animEffect>
                                  </p:childTnLst>
                                </p:cTn>
                              </p:par>
                            </p:childTnLst>
                          </p:cTn>
                        </p:par>
                        <p:par>
                          <p:cTn id="26" fill="hold">
                            <p:stCondLst>
                              <p:cond delay="2500"/>
                            </p:stCondLst>
                            <p:childTnLst>
                              <p:par>
                                <p:cTn id="27" presetID="4" presetClass="entr" presetSubtype="32"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ox(out)">
                                      <p:cBhvr>
                                        <p:cTn id="29" dur="500"/>
                                        <p:tgtEl>
                                          <p:spTgt spid="1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par>
                          <p:cTn id="38" fill="hold">
                            <p:stCondLst>
                              <p:cond delay="7000"/>
                            </p:stCondLst>
                            <p:childTnLst>
                              <p:par>
                                <p:cTn id="39" presetID="4" presetClass="entr" presetSubtype="32"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ox(out)">
                                      <p:cBhvr>
                                        <p:cTn id="41" dur="500"/>
                                        <p:tgtEl>
                                          <p:spTgt spid="6"/>
                                        </p:tgtEl>
                                      </p:cBhvr>
                                    </p:animEffect>
                                  </p:childTnLst>
                                </p:cTn>
                              </p:par>
                              <p:par>
                                <p:cTn id="42" presetID="4" presetClass="entr" presetSubtype="32"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ox(out)">
                                      <p:cBhvr>
                                        <p:cTn id="44" dur="500"/>
                                        <p:tgtEl>
                                          <p:spTgt spid="21"/>
                                        </p:tgtEl>
                                      </p:cBhvr>
                                    </p:animEffect>
                                  </p:childTnLst>
                                </p:cTn>
                              </p:par>
                            </p:childTnLst>
                          </p:cTn>
                        </p:par>
                        <p:par>
                          <p:cTn id="45" fill="hold">
                            <p:stCondLst>
                              <p:cond delay="75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000"/>
                                        <p:tgtEl>
                                          <p:spTgt spid="13"/>
                                        </p:tgtEl>
                                      </p:cBhvr>
                                    </p:animEffect>
                                  </p:childTnLst>
                                </p:cTn>
                              </p:par>
                            </p:childTnLst>
                          </p:cTn>
                        </p:par>
                        <p:par>
                          <p:cTn id="49" fill="hold">
                            <p:stCondLst>
                              <p:cond delay="95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2000"/>
                                        <p:tgtEl>
                                          <p:spTgt spid="14"/>
                                        </p:tgtEl>
                                      </p:cBhvr>
                                    </p:animEffect>
                                  </p:childTnLst>
                                </p:cTn>
                              </p:par>
                            </p:childTnLst>
                          </p:cTn>
                        </p:par>
                        <p:par>
                          <p:cTn id="53" fill="hold">
                            <p:stCondLst>
                              <p:cond delay="11500"/>
                            </p:stCondLst>
                            <p:childTnLst>
                              <p:par>
                                <p:cTn id="54" presetID="4" presetClass="entr" presetSubtype="32"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ox(out)">
                                      <p:cBhvr>
                                        <p:cTn id="56" dur="500"/>
                                        <p:tgtEl>
                                          <p:spTgt spid="5"/>
                                        </p:tgtEl>
                                      </p:cBhvr>
                                    </p:animEffect>
                                  </p:childTnLst>
                                </p:cTn>
                              </p:par>
                              <p:par>
                                <p:cTn id="57" presetID="4" presetClass="entr" presetSubtype="32"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box(out)">
                                      <p:cBhvr>
                                        <p:cTn id="59" dur="500"/>
                                        <p:tgtEl>
                                          <p:spTgt spid="22"/>
                                        </p:tgtEl>
                                      </p:cBhvr>
                                    </p:animEffect>
                                  </p:childTnLst>
                                </p:cTn>
                              </p:par>
                            </p:childTnLst>
                          </p:cTn>
                        </p:par>
                        <p:par>
                          <p:cTn id="60" fill="hold">
                            <p:stCondLst>
                              <p:cond delay="120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2000"/>
                                        <p:tgtEl>
                                          <p:spTgt spid="15"/>
                                        </p:tgtEl>
                                      </p:cBhvr>
                                    </p:animEffect>
                                  </p:childTnLst>
                                </p:cTn>
                              </p:par>
                            </p:childTnLst>
                          </p:cTn>
                        </p:par>
                        <p:par>
                          <p:cTn id="64" fill="hold">
                            <p:stCondLst>
                              <p:cond delay="14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000"/>
                                        <p:tgtEl>
                                          <p:spTgt spid="16"/>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2000"/>
                                        <p:tgtEl>
                                          <p:spTgt spid="17"/>
                                        </p:tgtEl>
                                      </p:cBhvr>
                                    </p:animEffect>
                                  </p:childTnLst>
                                </p:cTn>
                              </p:par>
                            </p:childTnLst>
                          </p:cTn>
                        </p:par>
                        <p:par>
                          <p:cTn id="72" fill="hold">
                            <p:stCondLst>
                              <p:cond delay="1800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5" grpId="0" animBg="1"/>
      <p:bldP spid="16" grpId="0" animBg="1"/>
      <p:bldP spid="17" grpId="0" animBg="1"/>
      <p:bldP spid="18" grpId="0" animBg="1"/>
      <p:bldP spid="19" grpId="0"/>
      <p:bldP spid="20" grpId="0"/>
      <p:bldP spid="21" grpId="0" animBg="1"/>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69082" y="810685"/>
            <a:ext cx="13180218" cy="1094316"/>
          </a:xfrm>
        </p:spPr>
        <p:txBody>
          <a:bodyPr/>
          <a:lstStyle/>
          <a:p>
            <a:r>
              <a:rPr lang="en-US" sz="3600" b="1" dirty="0" smtClean="0">
                <a:solidFill>
                  <a:schemeClr val="tx1"/>
                </a:solidFill>
              </a:rPr>
              <a:t>Agenda</a:t>
            </a:r>
          </a:p>
        </p:txBody>
      </p:sp>
      <p:sp>
        <p:nvSpPr>
          <p:cNvPr id="10243" name="Rectangle 3"/>
          <p:cNvSpPr>
            <a:spLocks noGrp="1" noChangeArrowheads="1"/>
          </p:cNvSpPr>
          <p:nvPr>
            <p:ph type="subTitle" sz="quarter" idx="1"/>
          </p:nvPr>
        </p:nvSpPr>
        <p:spPr>
          <a:xfrm>
            <a:off x="242888" y="2336800"/>
            <a:ext cx="13206413" cy="3860800"/>
          </a:xfrm>
        </p:spPr>
        <p:txBody>
          <a:bodyPr/>
          <a:lstStyle/>
          <a:p>
            <a:pPr lvl="1">
              <a:spcBef>
                <a:spcPts val="1714"/>
              </a:spcBef>
              <a:spcAft>
                <a:spcPts val="1714"/>
              </a:spcAft>
              <a:buFont typeface="Wingdings" pitchFamily="2" charset="2"/>
              <a:buChar char="Ø"/>
            </a:pPr>
            <a:r>
              <a:rPr lang="en-US" sz="2600" dirty="0" smtClean="0">
                <a:solidFill>
                  <a:schemeClr val="tx1"/>
                </a:solidFill>
              </a:rPr>
              <a:t>Challenges in Government </a:t>
            </a:r>
          </a:p>
          <a:p>
            <a:pPr lvl="1">
              <a:spcBef>
                <a:spcPts val="1714"/>
              </a:spcBef>
              <a:spcAft>
                <a:spcPts val="1714"/>
              </a:spcAft>
              <a:buFont typeface="Wingdings" pitchFamily="2" charset="2"/>
              <a:buChar char="Ø"/>
            </a:pPr>
            <a:r>
              <a:rPr lang="en-US" sz="2600" dirty="0" smtClean="0">
                <a:solidFill>
                  <a:schemeClr val="tx1"/>
                </a:solidFill>
              </a:rPr>
              <a:t>Definition of e-Government  and e-Governance</a:t>
            </a:r>
          </a:p>
          <a:p>
            <a:pPr lvl="1">
              <a:spcBef>
                <a:spcPts val="1714"/>
              </a:spcBef>
              <a:spcAft>
                <a:spcPts val="1714"/>
              </a:spcAft>
              <a:buFont typeface="Wingdings" pitchFamily="2" charset="2"/>
              <a:buChar char="Ø"/>
            </a:pPr>
            <a:r>
              <a:rPr lang="en-US" sz="2600" dirty="0" smtClean="0">
                <a:solidFill>
                  <a:schemeClr val="tx1"/>
                </a:solidFill>
              </a:rPr>
              <a:t>Key objectives and benefits of e-Governance implementation</a:t>
            </a:r>
          </a:p>
          <a:p>
            <a:pPr marL="487566" lvl="1" indent="-487566">
              <a:spcBef>
                <a:spcPts val="1714"/>
              </a:spcBef>
              <a:spcAft>
                <a:spcPts val="1714"/>
              </a:spcAft>
              <a:buFont typeface="Wingdings" pitchFamily="2" charset="2"/>
              <a:buChar char="Ø"/>
            </a:pPr>
            <a:r>
              <a:rPr lang="en-US" sz="2800" dirty="0">
                <a:solidFill>
                  <a:schemeClr val="tx1"/>
                </a:solidFill>
              </a:rPr>
              <a:t>Essential Elements of e-Governance projects</a:t>
            </a:r>
          </a:p>
          <a:p>
            <a:pPr marL="487566" lvl="1" indent="-487566">
              <a:spcBef>
                <a:spcPts val="1714"/>
              </a:spcBef>
              <a:spcAft>
                <a:spcPts val="1714"/>
              </a:spcAft>
              <a:buFont typeface="Wingdings" pitchFamily="2" charset="2"/>
              <a:buChar char="Ø"/>
            </a:pPr>
            <a:r>
              <a:rPr lang="en-US" sz="2800" dirty="0">
                <a:solidFill>
                  <a:schemeClr val="tx1"/>
                </a:solidFill>
              </a:rPr>
              <a:t>Need for a holistic approach</a:t>
            </a:r>
          </a:p>
          <a:p>
            <a:pPr marL="487566" lvl="1" indent="-487566">
              <a:spcBef>
                <a:spcPts val="1714"/>
              </a:spcBef>
              <a:spcAft>
                <a:spcPts val="1714"/>
              </a:spcAft>
              <a:buFont typeface="Wingdings" pitchFamily="2" charset="2"/>
              <a:buChar char="Ø"/>
            </a:pPr>
            <a:r>
              <a:rPr lang="en-US" sz="2800" dirty="0">
                <a:solidFill>
                  <a:schemeClr val="tx1"/>
                </a:solidFill>
              </a:rPr>
              <a:t>e-Governance Project Development lifecycle</a:t>
            </a:r>
          </a:p>
          <a:p>
            <a:pPr marL="487566" lvl="1" indent="-487566">
              <a:spcBef>
                <a:spcPts val="1714"/>
              </a:spcBef>
              <a:spcAft>
                <a:spcPts val="1714"/>
              </a:spcAft>
              <a:buFont typeface="Wingdings" pitchFamily="2" charset="2"/>
              <a:buChar char="Ø"/>
            </a:pPr>
            <a:r>
              <a:rPr lang="en-US" sz="2800" dirty="0">
                <a:solidFill>
                  <a:schemeClr val="tx1"/>
                </a:solidFill>
              </a:rPr>
              <a:t>Key outputs at each phase of life cycle</a:t>
            </a:r>
          </a:p>
          <a:p>
            <a:pPr lvl="1" indent="0">
              <a:spcBef>
                <a:spcPts val="1714"/>
              </a:spcBef>
              <a:spcAft>
                <a:spcPts val="1714"/>
              </a:spcAft>
              <a:buNone/>
            </a:pPr>
            <a:endParaRPr lang="en-US" sz="2600" dirty="0" smtClean="0">
              <a:solidFill>
                <a:schemeClr val="tx1"/>
              </a:solidFill>
            </a:endParaRPr>
          </a:p>
          <a:p>
            <a:pPr lvl="1">
              <a:spcBef>
                <a:spcPts val="1714"/>
              </a:spcBef>
              <a:spcAft>
                <a:spcPts val="1714"/>
              </a:spcAft>
              <a:buFont typeface="Wingdings" pitchFamily="2" charset="2"/>
              <a:buChar char="Ø"/>
            </a:pPr>
            <a:endParaRPr lang="en-US" sz="2600" dirty="0" smtClean="0">
              <a:solidFill>
                <a:schemeClr val="tx1"/>
              </a:solidFill>
            </a:endParaRPr>
          </a:p>
        </p:txBody>
      </p:sp>
      <p:pic>
        <p:nvPicPr>
          <p:cNvPr id="4" name="Picture 2"/>
          <p:cNvPicPr>
            <a:picLocks noChangeAspect="1" noChangeArrowheads="1"/>
          </p:cNvPicPr>
          <p:nvPr/>
        </p:nvPicPr>
        <p:blipFill>
          <a:blip r:embed="rId3"/>
          <a:srcRect/>
          <a:stretch>
            <a:fillRect/>
          </a:stretch>
        </p:blipFill>
        <p:spPr bwMode="auto">
          <a:xfrm>
            <a:off x="10429875" y="304800"/>
            <a:ext cx="2600325" cy="2438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txBox="1">
            <a:spLocks noChangeArrowheads="1"/>
          </p:cNvSpPr>
          <p:nvPr/>
        </p:nvSpPr>
        <p:spPr bwMode="auto">
          <a:xfrm>
            <a:off x="787003" y="1286934"/>
            <a:ext cx="11341895" cy="7167033"/>
          </a:xfrm>
          <a:prstGeom prst="rect">
            <a:avLst/>
          </a:prstGeom>
        </p:spPr>
        <p:txBody>
          <a:bodyPr vert="horz" lIns="0" tIns="0" rIns="0" bIns="0" rtlCol="0">
            <a:noAutofit/>
          </a:bodyPr>
          <a:lstStyle/>
          <a:p>
            <a:pPr marL="498904" indent="-498904">
              <a:spcAft>
                <a:spcPts val="857"/>
              </a:spcAft>
              <a:buFont typeface="Arial" pitchFamily="34" charset="0"/>
              <a:defRPr/>
            </a:pPr>
            <a:r>
              <a:rPr lang="en-US" sz="2400" dirty="0" smtClean="0"/>
              <a:t>Essential elements of e-Governance projects</a:t>
            </a:r>
          </a:p>
          <a:p>
            <a:pPr marL="498904" indent="-498904">
              <a:lnSpc>
                <a:spcPct val="150000"/>
              </a:lnSpc>
              <a:spcAft>
                <a:spcPts val="857"/>
              </a:spcAft>
              <a:buFont typeface="Arial" pitchFamily="34" charset="0"/>
              <a:buChar char="•"/>
              <a:defRPr/>
            </a:pPr>
            <a:r>
              <a:rPr lang="en-US" sz="2400" dirty="0" smtClean="0"/>
              <a:t>Vision and strategy</a:t>
            </a:r>
          </a:p>
          <a:p>
            <a:pPr marL="498904" indent="-498904">
              <a:lnSpc>
                <a:spcPct val="150000"/>
              </a:lnSpc>
              <a:spcAft>
                <a:spcPts val="857"/>
              </a:spcAft>
              <a:buFont typeface="Arial" pitchFamily="34" charset="0"/>
              <a:buChar char="•"/>
              <a:defRPr/>
            </a:pPr>
            <a:r>
              <a:rPr lang="en-US" sz="2400" dirty="0" smtClean="0"/>
              <a:t>Business Process Re-engineering</a:t>
            </a:r>
          </a:p>
          <a:p>
            <a:pPr marL="498904" indent="-498904">
              <a:lnSpc>
                <a:spcPct val="150000"/>
              </a:lnSpc>
              <a:spcAft>
                <a:spcPts val="857"/>
              </a:spcAft>
              <a:buFont typeface="Arial" pitchFamily="34" charset="0"/>
              <a:buChar char="•"/>
              <a:defRPr/>
            </a:pPr>
            <a:r>
              <a:rPr lang="en-US" sz="2400" dirty="0" smtClean="0"/>
              <a:t>Enterprise Architecture</a:t>
            </a:r>
          </a:p>
          <a:p>
            <a:pPr marL="498904" indent="-498904">
              <a:lnSpc>
                <a:spcPct val="150000"/>
              </a:lnSpc>
              <a:spcAft>
                <a:spcPts val="857"/>
              </a:spcAft>
              <a:buFont typeface="Arial" pitchFamily="34" charset="0"/>
              <a:buChar char="•"/>
              <a:defRPr/>
            </a:pPr>
            <a:r>
              <a:rPr lang="en-US" sz="2400" dirty="0" smtClean="0"/>
              <a:t>Software development and IT Infrastructure implementation</a:t>
            </a:r>
          </a:p>
          <a:p>
            <a:pPr marL="498904" indent="-498904">
              <a:lnSpc>
                <a:spcPct val="150000"/>
              </a:lnSpc>
              <a:spcAft>
                <a:spcPts val="857"/>
              </a:spcAft>
              <a:buFont typeface="Arial" pitchFamily="34" charset="0"/>
              <a:buChar char="•"/>
              <a:defRPr/>
            </a:pPr>
            <a:r>
              <a:rPr lang="en-US" sz="2400" dirty="0" smtClean="0"/>
              <a:t>Business model</a:t>
            </a:r>
          </a:p>
          <a:p>
            <a:pPr marL="498904" indent="-498904">
              <a:lnSpc>
                <a:spcPct val="150000"/>
              </a:lnSpc>
              <a:spcAft>
                <a:spcPts val="857"/>
              </a:spcAft>
              <a:buFont typeface="Arial" pitchFamily="34" charset="0"/>
              <a:buChar char="•"/>
              <a:defRPr/>
            </a:pPr>
            <a:r>
              <a:rPr lang="en-US" sz="2400" dirty="0" smtClean="0"/>
              <a:t>Legal Framework</a:t>
            </a:r>
          </a:p>
          <a:p>
            <a:pPr marL="498904" indent="-498904">
              <a:lnSpc>
                <a:spcPct val="150000"/>
              </a:lnSpc>
              <a:spcAft>
                <a:spcPts val="857"/>
              </a:spcAft>
              <a:buFont typeface="Arial" pitchFamily="34" charset="0"/>
              <a:buChar char="•"/>
              <a:defRPr/>
            </a:pPr>
            <a:r>
              <a:rPr lang="en-US" sz="2400" dirty="0" smtClean="0"/>
              <a:t>Change Management</a:t>
            </a:r>
          </a:p>
          <a:p>
            <a:pPr marL="498904" indent="-498904">
              <a:lnSpc>
                <a:spcPct val="150000"/>
              </a:lnSpc>
              <a:spcAft>
                <a:spcPts val="857"/>
              </a:spcAft>
              <a:buFont typeface="Arial" pitchFamily="34" charset="0"/>
              <a:buChar char="•"/>
              <a:defRPr/>
            </a:pPr>
            <a:r>
              <a:rPr lang="en-US" sz="2400" dirty="0" smtClean="0"/>
              <a:t>Training and Capacity Building</a:t>
            </a:r>
          </a:p>
          <a:p>
            <a:pPr marL="498904" indent="-498904">
              <a:lnSpc>
                <a:spcPct val="150000"/>
              </a:lnSpc>
              <a:spcAft>
                <a:spcPts val="857"/>
              </a:spcAft>
              <a:buFont typeface="Arial" pitchFamily="34" charset="0"/>
              <a:buChar char="•"/>
              <a:defRPr/>
            </a:pPr>
            <a:r>
              <a:rPr lang="en-US" sz="2400" dirty="0" smtClean="0"/>
              <a:t>Project and Program Management</a:t>
            </a:r>
          </a:p>
          <a:p>
            <a:pPr marL="498904" indent="-498904">
              <a:lnSpc>
                <a:spcPct val="150000"/>
              </a:lnSpc>
              <a:spcAft>
                <a:spcPts val="857"/>
              </a:spcAft>
              <a:buFont typeface="Arial" pitchFamily="34" charset="0"/>
              <a:buChar char="•"/>
              <a:defRPr/>
            </a:pPr>
            <a:r>
              <a:rPr lang="en-US" sz="2400" dirty="0" smtClean="0"/>
              <a:t>Monitoring &amp; Evaluation…</a:t>
            </a:r>
          </a:p>
        </p:txBody>
      </p:sp>
      <p:sp>
        <p:nvSpPr>
          <p:cNvPr id="6" name="Title 1"/>
          <p:cNvSpPr txBox="1">
            <a:spLocks/>
          </p:cNvSpPr>
          <p:nvPr/>
        </p:nvSpPr>
        <p:spPr bwMode="auto">
          <a:xfrm>
            <a:off x="228600" y="304801"/>
            <a:ext cx="12458700" cy="853017"/>
          </a:xfrm>
          <a:prstGeom prst="rect">
            <a:avLst/>
          </a:prstGeom>
          <a:noFill/>
          <a:ln w="9525">
            <a:noFill/>
            <a:miter lim="800000"/>
            <a:headEnd/>
            <a:tailEnd/>
          </a:ln>
        </p:spPr>
        <p:txBody>
          <a:bodyPr lIns="130622" tIns="65311" rIns="130622" bIns="65311" anchor="ctr">
            <a:normAutofit fontScale="97500"/>
          </a:bodyPr>
          <a:lstStyle/>
          <a:p>
            <a:pPr>
              <a:spcBef>
                <a:spcPct val="0"/>
              </a:spcBef>
              <a:defRPr/>
            </a:pPr>
            <a:r>
              <a:rPr lang="en-US" sz="3600" b="1" dirty="0" smtClean="0">
                <a:latin typeface="+mj-lt"/>
                <a:ea typeface="+mj-ea"/>
                <a:cs typeface="+mj-cs"/>
              </a:rPr>
              <a:t>Essential elements of e-Government projects</a:t>
            </a:r>
            <a:endParaRPr lang="en-US" sz="3600" b="1" dirty="0">
              <a:latin typeface="+mj-lt"/>
              <a:ea typeface="+mj-ea"/>
              <a:cs typeface="+mj-cs"/>
            </a:endParaRPr>
          </a:p>
        </p:txBody>
      </p:sp>
      <p:sp>
        <p:nvSpPr>
          <p:cNvPr id="4" name="Oval Callout 3"/>
          <p:cNvSpPr/>
          <p:nvPr/>
        </p:nvSpPr>
        <p:spPr>
          <a:xfrm>
            <a:off x="9201150" y="1320800"/>
            <a:ext cx="4457700" cy="1320800"/>
          </a:xfrm>
          <a:prstGeom prst="wedgeEllipseCallout">
            <a:avLst>
              <a:gd name="adj1" fmla="val -29038"/>
              <a:gd name="adj2" fmla="val 147116"/>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dirty="0" smtClean="0"/>
              <a:t>IT is only a component</a:t>
            </a:r>
            <a:endParaRPr lang="en-US" dirty="0"/>
          </a:p>
        </p:txBody>
      </p:sp>
    </p:spTree>
    <p:extLst>
      <p:ext uri="{BB962C8B-B14F-4D97-AF65-F5344CB8AC3E}">
        <p14:creationId xmlns:p14="http://schemas.microsoft.com/office/powerpoint/2010/main" val="3909212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txBox="1">
            <a:spLocks noChangeArrowheads="1"/>
          </p:cNvSpPr>
          <p:nvPr/>
        </p:nvSpPr>
        <p:spPr bwMode="auto">
          <a:xfrm>
            <a:off x="1002506" y="1265768"/>
            <a:ext cx="11341895" cy="7167033"/>
          </a:xfrm>
          <a:prstGeom prst="rect">
            <a:avLst/>
          </a:prstGeom>
        </p:spPr>
        <p:txBody>
          <a:bodyPr vert="horz" lIns="0" tIns="0" rIns="0" bIns="0" rtlCol="0">
            <a:noAutofit/>
          </a:bodyPr>
          <a:lstStyle/>
          <a:p>
            <a:pPr marL="498904" indent="-498904">
              <a:spcAft>
                <a:spcPts val="857"/>
              </a:spcAft>
              <a:buFont typeface="Arial" pitchFamily="34" charset="0"/>
              <a:defRPr/>
            </a:pPr>
            <a:r>
              <a:rPr lang="en-US" dirty="0" smtClean="0"/>
              <a:t>Why do we need a new approach…</a:t>
            </a:r>
          </a:p>
          <a:p>
            <a:pPr marL="498904" indent="-498904">
              <a:lnSpc>
                <a:spcPct val="150000"/>
              </a:lnSpc>
              <a:spcAft>
                <a:spcPts val="857"/>
              </a:spcAft>
              <a:buFont typeface="Arial" pitchFamily="34" charset="0"/>
              <a:buChar char="•"/>
              <a:defRPr/>
            </a:pPr>
            <a:r>
              <a:rPr lang="en-US" dirty="0" smtClean="0"/>
              <a:t>e-Governance projects are complex projects</a:t>
            </a:r>
          </a:p>
          <a:p>
            <a:pPr marL="498904" indent="-498904">
              <a:lnSpc>
                <a:spcPct val="150000"/>
              </a:lnSpc>
              <a:spcAft>
                <a:spcPts val="857"/>
              </a:spcAft>
              <a:buFont typeface="Arial" pitchFamily="34" charset="0"/>
              <a:buChar char="•"/>
              <a:defRPr/>
            </a:pPr>
            <a:r>
              <a:rPr lang="en-US" dirty="0" smtClean="0"/>
              <a:t>Software procurement is a new area for government</a:t>
            </a:r>
          </a:p>
          <a:p>
            <a:pPr marL="498904" indent="-498904">
              <a:lnSpc>
                <a:spcPct val="150000"/>
              </a:lnSpc>
              <a:spcAft>
                <a:spcPts val="857"/>
              </a:spcAft>
              <a:buFont typeface="Arial" pitchFamily="34" charset="0"/>
              <a:buChar char="•"/>
              <a:defRPr/>
            </a:pPr>
            <a:r>
              <a:rPr lang="en-US" dirty="0"/>
              <a:t>Terms like Enterprise Architecture, SOA, Digital Rights Management, etc. are </a:t>
            </a:r>
            <a:r>
              <a:rPr lang="en-US" dirty="0" smtClean="0"/>
              <a:t>not clearly understood</a:t>
            </a:r>
            <a:endParaRPr lang="en-US" dirty="0"/>
          </a:p>
          <a:p>
            <a:pPr marL="498904" indent="-498904">
              <a:lnSpc>
                <a:spcPct val="150000"/>
              </a:lnSpc>
              <a:spcAft>
                <a:spcPts val="857"/>
              </a:spcAft>
              <a:buFont typeface="Arial" pitchFamily="34" charset="0"/>
              <a:buChar char="•"/>
              <a:defRPr/>
            </a:pPr>
            <a:r>
              <a:rPr lang="en-US" dirty="0"/>
              <a:t>Procurement norms and criteria are different</a:t>
            </a:r>
          </a:p>
          <a:p>
            <a:pPr marL="498904" indent="-498904">
              <a:lnSpc>
                <a:spcPct val="150000"/>
              </a:lnSpc>
              <a:spcAft>
                <a:spcPts val="857"/>
              </a:spcAft>
              <a:buFont typeface="Arial" pitchFamily="34" charset="0"/>
              <a:buChar char="•"/>
              <a:defRPr/>
            </a:pPr>
            <a:r>
              <a:rPr lang="en-US" dirty="0" smtClean="0"/>
              <a:t>New business models are required</a:t>
            </a:r>
          </a:p>
          <a:p>
            <a:pPr marL="498904" indent="-498904">
              <a:lnSpc>
                <a:spcPct val="150000"/>
              </a:lnSpc>
              <a:spcAft>
                <a:spcPts val="857"/>
              </a:spcAft>
              <a:buFont typeface="Arial" pitchFamily="34" charset="0"/>
              <a:buChar char="•"/>
              <a:defRPr/>
            </a:pPr>
            <a:r>
              <a:rPr lang="en-US" dirty="0" smtClean="0"/>
              <a:t>New legal frameworks are required</a:t>
            </a:r>
          </a:p>
          <a:p>
            <a:pPr marL="498904" indent="-498904">
              <a:lnSpc>
                <a:spcPct val="150000"/>
              </a:lnSpc>
              <a:spcAft>
                <a:spcPts val="857"/>
              </a:spcAft>
              <a:buFont typeface="Arial" pitchFamily="34" charset="0"/>
              <a:buChar char="•"/>
              <a:defRPr/>
            </a:pPr>
            <a:endParaRPr lang="en-US" dirty="0" smtClean="0"/>
          </a:p>
        </p:txBody>
      </p:sp>
      <p:sp>
        <p:nvSpPr>
          <p:cNvPr id="6" name="Title 1"/>
          <p:cNvSpPr txBox="1">
            <a:spLocks/>
          </p:cNvSpPr>
          <p:nvPr/>
        </p:nvSpPr>
        <p:spPr bwMode="auto">
          <a:xfrm>
            <a:off x="228600" y="304801"/>
            <a:ext cx="12458700" cy="853017"/>
          </a:xfrm>
          <a:prstGeom prst="rect">
            <a:avLst/>
          </a:prstGeom>
          <a:noFill/>
          <a:ln w="9525">
            <a:noFill/>
            <a:miter lim="800000"/>
            <a:headEnd/>
            <a:tailEnd/>
          </a:ln>
        </p:spPr>
        <p:txBody>
          <a:bodyPr lIns="130622" tIns="65311" rIns="130622" bIns="65311" anchor="ctr">
            <a:normAutofit fontScale="97500"/>
          </a:bodyPr>
          <a:lstStyle/>
          <a:p>
            <a:pPr>
              <a:spcBef>
                <a:spcPct val="0"/>
              </a:spcBef>
              <a:defRPr/>
            </a:pPr>
            <a:r>
              <a:rPr lang="en-US" sz="3600" b="1" dirty="0" smtClean="0">
                <a:latin typeface="+mj-lt"/>
                <a:ea typeface="+mj-ea"/>
                <a:cs typeface="+mj-cs"/>
              </a:rPr>
              <a:t>Need for a Holistic Approach</a:t>
            </a:r>
            <a:endParaRPr lang="en-US" sz="3600" b="1" dirty="0">
              <a:latin typeface="+mj-lt"/>
              <a:ea typeface="+mj-ea"/>
              <a:cs typeface="+mj-cs"/>
            </a:endParaRPr>
          </a:p>
        </p:txBody>
      </p:sp>
      <p:sp>
        <p:nvSpPr>
          <p:cNvPr id="4" name="Oval Callout 3"/>
          <p:cNvSpPr/>
          <p:nvPr/>
        </p:nvSpPr>
        <p:spPr>
          <a:xfrm>
            <a:off x="8001000" y="5791200"/>
            <a:ext cx="4800600" cy="2133600"/>
          </a:xfrm>
          <a:prstGeom prst="wedgeEllipseCallout">
            <a:avLst>
              <a:gd name="adj1" fmla="val -49551"/>
              <a:gd name="adj2" fmla="val -85454"/>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dirty="0" smtClean="0"/>
              <a:t>Essential to understand the e-Governance </a:t>
            </a:r>
            <a:r>
              <a:rPr lang="en-US" dirty="0"/>
              <a:t>P</a:t>
            </a:r>
            <a:r>
              <a:rPr lang="en-US" dirty="0" smtClean="0"/>
              <a:t>roject </a:t>
            </a:r>
            <a:r>
              <a:rPr lang="en-US" dirty="0"/>
              <a:t>L</a:t>
            </a:r>
            <a:r>
              <a:rPr lang="en-US" dirty="0" smtClean="0"/>
              <a:t>ifecycle</a:t>
            </a:r>
            <a:endParaRPr lang="en-US" dirty="0"/>
          </a:p>
        </p:txBody>
      </p:sp>
    </p:spTree>
    <p:extLst>
      <p:ext uri="{BB962C8B-B14F-4D97-AF65-F5344CB8AC3E}">
        <p14:creationId xmlns:p14="http://schemas.microsoft.com/office/powerpoint/2010/main" val="33522565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smtClean="0">
                <a:solidFill>
                  <a:schemeClr val="tx1"/>
                </a:solidFill>
              </a:rPr>
              <a:t>e-Governance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266824"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52400" y="2743200"/>
            <a:ext cx="22526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latin typeface="Arial"/>
                </a:rPr>
                <a:t>1</a:t>
              </a:r>
              <a:r>
                <a:rPr lang="en-US" sz="1900" dirty="0" smtClean="0">
                  <a:ln/>
                  <a:latin typeface="Arial"/>
                </a:rPr>
                <a:t>. </a:t>
              </a:r>
              <a:r>
                <a:rPr lang="en-US" sz="1900" dirty="0" err="1" smtClean="0">
                  <a:ln/>
                  <a:latin typeface="Arial"/>
                </a:rPr>
                <a:t>e-Governance</a:t>
              </a:r>
              <a:r>
                <a:rPr lang="en-US" sz="1900" dirty="0" smtClean="0">
                  <a:ln/>
                  <a:latin typeface="Arial"/>
                </a:rPr>
                <a:t> </a:t>
              </a:r>
              <a:r>
                <a:rPr lang="en-US" sz="2000" dirty="0" smtClean="0">
                  <a:ln/>
                  <a:latin typeface="Arial"/>
                </a:rPr>
                <a:t>Strategy </a:t>
              </a:r>
              <a:r>
                <a:rPr lang="en-US" sz="2000" dirty="0">
                  <a:ln/>
                  <a:latin typeface="Arial"/>
                </a:rPr>
                <a:t>Development</a:t>
              </a:r>
            </a:p>
          </p:txBody>
        </p:sp>
      </p:grpSp>
      <p:grpSp>
        <p:nvGrpSpPr>
          <p:cNvPr id="3" name="Group 79"/>
          <p:cNvGrpSpPr>
            <a:grpSpLocks/>
          </p:cNvGrpSpPr>
          <p:nvPr/>
        </p:nvGrpSpPr>
        <p:grpSpPr bwMode="auto">
          <a:xfrm>
            <a:off x="2512219"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latin typeface="Arial"/>
                </a:rPr>
                <a:t>2. Current </a:t>
              </a:r>
              <a:r>
                <a:rPr lang="en-US" sz="2000" dirty="0">
                  <a:ln/>
                  <a:latin typeface="Arial"/>
                </a:rPr>
                <a:t>State Assessment</a:t>
              </a:r>
            </a:p>
          </p:txBody>
        </p:sp>
      </p:grpSp>
      <p:grpSp>
        <p:nvGrpSpPr>
          <p:cNvPr id="4" name="Group 80"/>
          <p:cNvGrpSpPr>
            <a:grpSpLocks/>
          </p:cNvGrpSpPr>
          <p:nvPr/>
        </p:nvGrpSpPr>
        <p:grpSpPr bwMode="auto">
          <a:xfrm>
            <a:off x="4760119"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solidFill>
                    <a:schemeClr val="tx2"/>
                  </a:solidFill>
                  <a:latin typeface="Arial"/>
                </a:rPr>
                <a:t>3. Future </a:t>
              </a:r>
              <a:r>
                <a:rPr lang="en-US" sz="2000" dirty="0">
                  <a:ln/>
                  <a:solidFill>
                    <a:schemeClr val="tx2"/>
                  </a:solidFill>
                  <a:latin typeface="Arial"/>
                </a:rPr>
                <a:t>State Definition</a:t>
              </a:r>
            </a:p>
          </p:txBody>
        </p:sp>
      </p:grpSp>
      <p:grpSp>
        <p:nvGrpSpPr>
          <p:cNvPr id="5" name="Group 81"/>
          <p:cNvGrpSpPr>
            <a:grpSpLocks/>
          </p:cNvGrpSpPr>
          <p:nvPr/>
        </p:nvGrpSpPr>
        <p:grpSpPr bwMode="auto">
          <a:xfrm>
            <a:off x="7008019"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solidFill>
                    <a:schemeClr val="tx2"/>
                  </a:solidFill>
                  <a:latin typeface="Arial"/>
                </a:rPr>
                <a:t>4. Implementation </a:t>
              </a:r>
              <a:r>
                <a:rPr lang="en-US" sz="2000" dirty="0">
                  <a:ln/>
                  <a:solidFill>
                    <a:schemeClr val="tx2"/>
                  </a:solidFill>
                  <a:latin typeface="Arial"/>
                </a:rPr>
                <a:t>approach and sourcing</a:t>
              </a:r>
            </a:p>
          </p:txBody>
        </p:sp>
      </p:grpSp>
      <p:grpSp>
        <p:nvGrpSpPr>
          <p:cNvPr id="7" name="Group 82"/>
          <p:cNvGrpSpPr>
            <a:grpSpLocks/>
          </p:cNvGrpSpPr>
          <p:nvPr/>
        </p:nvGrpSpPr>
        <p:grpSpPr bwMode="auto">
          <a:xfrm>
            <a:off x="9253537"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latin typeface="Arial"/>
                </a:rPr>
                <a:t>5. Develop and implement IT </a:t>
              </a:r>
              <a:r>
                <a:rPr lang="en-US" sz="2000" dirty="0">
                  <a:ln/>
                  <a:latin typeface="Arial"/>
                </a:rPr>
                <a:t>system</a:t>
              </a:r>
            </a:p>
          </p:txBody>
        </p:sp>
      </p:grpSp>
      <p:grpSp>
        <p:nvGrpSpPr>
          <p:cNvPr id="10" name="Group 83"/>
          <p:cNvGrpSpPr>
            <a:grpSpLocks/>
          </p:cNvGrpSpPr>
          <p:nvPr/>
        </p:nvGrpSpPr>
        <p:grpSpPr bwMode="auto">
          <a:xfrm>
            <a:off x="11501437"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2000" dirty="0" smtClean="0">
                  <a:ln/>
                  <a:latin typeface="Arial"/>
                </a:rPr>
                <a:t>6. Operate and </a:t>
              </a:r>
              <a:r>
                <a:rPr lang="en-US" sz="2000" dirty="0">
                  <a:ln/>
                  <a:latin typeface="Arial"/>
                </a:rPr>
                <a:t>sustain</a:t>
              </a:r>
            </a:p>
          </p:txBody>
        </p:sp>
      </p:grpSp>
      <p:cxnSp>
        <p:nvCxnSpPr>
          <p:cNvPr id="36" name="Straight Arrow Connector 35"/>
          <p:cNvCxnSpPr/>
          <p:nvPr/>
        </p:nvCxnSpPr>
        <p:spPr>
          <a:xfrm>
            <a:off x="609599"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495299"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495299"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Tree>
    <p:extLst>
      <p:ext uri="{BB962C8B-B14F-4D97-AF65-F5344CB8AC3E}">
        <p14:creationId xmlns:p14="http://schemas.microsoft.com/office/powerpoint/2010/main" val="40734509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42900" y="203200"/>
            <a:ext cx="12344400" cy="914400"/>
          </a:xfrm>
          <a:noFill/>
          <a:ln w="9525">
            <a:noFill/>
            <a:miter lim="800000"/>
            <a:headEnd/>
            <a:tailEnd/>
          </a:ln>
        </p:spPr>
        <p:txBody>
          <a:bodyPr vert="horz" lIns="0" tIns="0" rIns="0" bIns="0" rtlCol="0" anchor="ctr" anchorCtr="0">
            <a:normAutofit fontScale="97500"/>
          </a:bodyPr>
          <a:lstStyle/>
          <a:p>
            <a:pPr>
              <a:defRPr/>
            </a:pPr>
            <a:r>
              <a:rPr lang="en-US" sz="3600" b="1" dirty="0" smtClean="0">
                <a:solidFill>
                  <a:schemeClr val="tx1"/>
                </a:solidFill>
              </a:rPr>
              <a:t>e-Governance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9144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18288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err="1" smtClean="0">
                  <a:ln/>
                  <a:latin typeface="Arial"/>
                </a:rPr>
                <a:t>e-Governance</a:t>
              </a:r>
              <a:r>
                <a:rPr lang="en-US" sz="1700" dirty="0" smtClean="0">
                  <a:ln/>
                  <a:latin typeface="Arial"/>
                </a:rPr>
                <a:t> </a:t>
              </a:r>
              <a:r>
                <a:rPr lang="en-US" sz="1700" dirty="0">
                  <a:ln/>
                  <a:latin typeface="Arial"/>
                </a:rPr>
                <a:t>Strategy Development</a:t>
              </a:r>
            </a:p>
          </p:txBody>
        </p:sp>
      </p:grpSp>
      <p:grpSp>
        <p:nvGrpSpPr>
          <p:cNvPr id="3" name="Group 79"/>
          <p:cNvGrpSpPr>
            <a:grpSpLocks/>
          </p:cNvGrpSpPr>
          <p:nvPr/>
        </p:nvGrpSpPr>
        <p:grpSpPr bwMode="auto">
          <a:xfrm>
            <a:off x="2359820" y="18288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a:ln/>
                  <a:latin typeface="Arial"/>
                </a:rPr>
                <a:t>Current State Assessment</a:t>
              </a:r>
            </a:p>
          </p:txBody>
        </p:sp>
      </p:grpSp>
      <p:grpSp>
        <p:nvGrpSpPr>
          <p:cNvPr id="4" name="Group 80"/>
          <p:cNvGrpSpPr>
            <a:grpSpLocks/>
          </p:cNvGrpSpPr>
          <p:nvPr/>
        </p:nvGrpSpPr>
        <p:grpSpPr bwMode="auto">
          <a:xfrm>
            <a:off x="4607720" y="18288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a:ln/>
                  <a:solidFill>
                    <a:schemeClr val="tx2"/>
                  </a:solidFill>
                  <a:latin typeface="Arial"/>
                </a:rPr>
                <a:t>Future State Definition</a:t>
              </a:r>
            </a:p>
          </p:txBody>
        </p:sp>
      </p:grpSp>
      <p:grpSp>
        <p:nvGrpSpPr>
          <p:cNvPr id="5" name="Group 81"/>
          <p:cNvGrpSpPr>
            <a:grpSpLocks/>
          </p:cNvGrpSpPr>
          <p:nvPr/>
        </p:nvGrpSpPr>
        <p:grpSpPr bwMode="auto">
          <a:xfrm>
            <a:off x="6855620" y="18288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a:ln/>
                  <a:solidFill>
                    <a:schemeClr val="tx2"/>
                  </a:solidFill>
                  <a:latin typeface="Arial"/>
                </a:rPr>
                <a:t>Implementation approach and sourcing</a:t>
              </a:r>
            </a:p>
          </p:txBody>
        </p:sp>
      </p:grpSp>
      <p:grpSp>
        <p:nvGrpSpPr>
          <p:cNvPr id="7" name="Group 82"/>
          <p:cNvGrpSpPr>
            <a:grpSpLocks/>
          </p:cNvGrpSpPr>
          <p:nvPr/>
        </p:nvGrpSpPr>
        <p:grpSpPr bwMode="auto">
          <a:xfrm>
            <a:off x="9101138" y="18288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a:ln/>
                  <a:latin typeface="Arial"/>
                </a:rPr>
                <a:t>Develop </a:t>
              </a:r>
              <a:r>
                <a:rPr lang="en-US" sz="1700" dirty="0" smtClean="0">
                  <a:ln/>
                  <a:latin typeface="Arial"/>
                </a:rPr>
                <a:t>and implement T </a:t>
              </a:r>
              <a:r>
                <a:rPr lang="en-US" sz="1700" dirty="0">
                  <a:ln/>
                  <a:latin typeface="Arial"/>
                </a:rPr>
                <a:t>system</a:t>
              </a:r>
            </a:p>
          </p:txBody>
        </p:sp>
      </p:grpSp>
      <p:grpSp>
        <p:nvGrpSpPr>
          <p:cNvPr id="10" name="Group 83"/>
          <p:cNvGrpSpPr>
            <a:grpSpLocks/>
          </p:cNvGrpSpPr>
          <p:nvPr/>
        </p:nvGrpSpPr>
        <p:grpSpPr bwMode="auto">
          <a:xfrm>
            <a:off x="11349038" y="18288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Operate and </a:t>
              </a:r>
              <a:r>
                <a:rPr lang="en-US" sz="1700" dirty="0">
                  <a:ln/>
                  <a:latin typeface="Arial"/>
                </a:rPr>
                <a:t>sustain</a:t>
              </a:r>
            </a:p>
          </p:txBody>
        </p:sp>
      </p:grpSp>
      <p:sp>
        <p:nvSpPr>
          <p:cNvPr id="10250" name="TextBox 28"/>
          <p:cNvSpPr txBox="1">
            <a:spLocks noChangeArrowheads="1"/>
          </p:cNvSpPr>
          <p:nvPr/>
        </p:nvSpPr>
        <p:spPr bwMode="auto">
          <a:xfrm>
            <a:off x="64295" y="3251200"/>
            <a:ext cx="2400300" cy="4925518"/>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Needs Assessment</a:t>
            </a:r>
          </a:p>
          <a:p>
            <a:pPr>
              <a:spcBef>
                <a:spcPts val="857"/>
              </a:spcBef>
              <a:spcAft>
                <a:spcPts val="857"/>
              </a:spcAft>
            </a:pPr>
            <a:r>
              <a:rPr lang="en-US" sz="1600" dirty="0" smtClean="0">
                <a:latin typeface="Arial" charset="0"/>
                <a:cs typeface="Arial" charset="0"/>
              </a:rPr>
              <a:t>Define clear vision &amp; objectives</a:t>
            </a:r>
          </a:p>
          <a:p>
            <a:pPr>
              <a:spcBef>
                <a:spcPts val="857"/>
              </a:spcBef>
              <a:spcAft>
                <a:spcPts val="857"/>
              </a:spcAft>
            </a:pPr>
            <a:r>
              <a:rPr lang="en-US" sz="1600" dirty="0" smtClean="0">
                <a:latin typeface="Arial" charset="0"/>
                <a:cs typeface="Arial" charset="0"/>
              </a:rPr>
              <a:t>Prioritization of services and projects</a:t>
            </a:r>
          </a:p>
          <a:p>
            <a:pPr>
              <a:spcBef>
                <a:spcPts val="857"/>
              </a:spcBef>
              <a:spcAft>
                <a:spcPts val="857"/>
              </a:spcAft>
            </a:pPr>
            <a:r>
              <a:rPr lang="en-US" sz="1600" dirty="0" smtClean="0">
                <a:latin typeface="Arial" charset="0"/>
                <a:cs typeface="Arial" charset="0"/>
              </a:rPr>
              <a:t>Incorporate domestic and global learnings</a:t>
            </a:r>
          </a:p>
          <a:p>
            <a:pPr>
              <a:spcBef>
                <a:spcPts val="857"/>
              </a:spcBef>
              <a:spcAft>
                <a:spcPts val="857"/>
              </a:spcAft>
            </a:pPr>
            <a:r>
              <a:rPr lang="en-US" sz="1600" dirty="0" smtClean="0">
                <a:latin typeface="Arial" charset="0"/>
                <a:cs typeface="Arial" charset="0"/>
              </a:rPr>
              <a:t>Identify institutional structures &amp; capacities for implementation</a:t>
            </a:r>
          </a:p>
          <a:p>
            <a:pPr>
              <a:spcBef>
                <a:spcPts val="857"/>
              </a:spcBef>
              <a:spcAft>
                <a:spcPts val="857"/>
              </a:spcAft>
            </a:pPr>
            <a:r>
              <a:rPr lang="en-US" sz="1600" dirty="0" smtClean="0">
                <a:latin typeface="Arial" charset="0"/>
                <a:cs typeface="Arial" charset="0"/>
              </a:rPr>
              <a:t>Define funding requirements</a:t>
            </a:r>
          </a:p>
          <a:p>
            <a:pPr>
              <a:spcBef>
                <a:spcPts val="857"/>
              </a:spcBef>
              <a:spcAft>
                <a:spcPts val="857"/>
              </a:spcAft>
            </a:pPr>
            <a:r>
              <a:rPr lang="en-US" sz="1600" dirty="0" smtClean="0">
                <a:latin typeface="Arial" charset="0"/>
                <a:cs typeface="Arial" charset="0"/>
              </a:rPr>
              <a:t>Define monitoring and evaluation approach…</a:t>
            </a:r>
          </a:p>
        </p:txBody>
      </p:sp>
      <p:sp>
        <p:nvSpPr>
          <p:cNvPr id="10251" name="TextBox 29"/>
          <p:cNvSpPr txBox="1">
            <a:spLocks noChangeArrowheads="1"/>
          </p:cNvSpPr>
          <p:nvPr/>
        </p:nvSpPr>
        <p:spPr bwMode="auto">
          <a:xfrm>
            <a:off x="2376488" y="3251200"/>
            <a:ext cx="2400300" cy="5202516"/>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Critical assessment of current business processes and pain areas</a:t>
            </a:r>
          </a:p>
          <a:p>
            <a:pPr>
              <a:spcBef>
                <a:spcPts val="857"/>
              </a:spcBef>
              <a:spcAft>
                <a:spcPts val="857"/>
              </a:spcAft>
            </a:pPr>
            <a:r>
              <a:rPr lang="en-US" sz="1600" dirty="0" smtClean="0">
                <a:latin typeface="Arial" charset="0"/>
                <a:cs typeface="Arial" charset="0"/>
              </a:rPr>
              <a:t>Best practices in similar environments</a:t>
            </a:r>
          </a:p>
          <a:p>
            <a:pPr>
              <a:spcBef>
                <a:spcPts val="857"/>
              </a:spcBef>
              <a:spcAft>
                <a:spcPts val="857"/>
              </a:spcAft>
            </a:pPr>
            <a:r>
              <a:rPr lang="en-US" sz="1600" dirty="0" smtClean="0">
                <a:latin typeface="Arial" charset="0"/>
                <a:cs typeface="Arial" charset="0"/>
              </a:rPr>
              <a:t>Assess legal framework and current limitations</a:t>
            </a:r>
          </a:p>
          <a:p>
            <a:pPr>
              <a:spcBef>
                <a:spcPts val="857"/>
              </a:spcBef>
              <a:spcAft>
                <a:spcPts val="857"/>
              </a:spcAft>
            </a:pPr>
            <a:r>
              <a:rPr lang="en-US" sz="1600" dirty="0" smtClean="0">
                <a:latin typeface="Arial" charset="0"/>
                <a:cs typeface="Arial" charset="0"/>
              </a:rPr>
              <a:t>Assess current ICT systems and their ability to support future plans</a:t>
            </a:r>
          </a:p>
          <a:p>
            <a:pPr>
              <a:spcBef>
                <a:spcPts val="857"/>
              </a:spcBef>
              <a:spcAft>
                <a:spcPts val="857"/>
              </a:spcAft>
            </a:pPr>
            <a:r>
              <a:rPr lang="en-US" sz="1600" dirty="0" smtClean="0">
                <a:latin typeface="Arial" charset="0"/>
                <a:cs typeface="Arial" charset="0"/>
              </a:rPr>
              <a:t>Assessment of current capacities at all levels and their preparedness for e-governance..</a:t>
            </a:r>
          </a:p>
        </p:txBody>
      </p:sp>
      <p:sp>
        <p:nvSpPr>
          <p:cNvPr id="10252" name="TextBox 30"/>
          <p:cNvSpPr txBox="1">
            <a:spLocks noChangeArrowheads="1"/>
          </p:cNvSpPr>
          <p:nvPr/>
        </p:nvSpPr>
        <p:spPr bwMode="auto">
          <a:xfrm>
            <a:off x="4595813" y="3251200"/>
            <a:ext cx="2400300" cy="4956295"/>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Process reengineering and to –be process definition</a:t>
            </a:r>
          </a:p>
          <a:p>
            <a:pPr>
              <a:spcBef>
                <a:spcPts val="857"/>
              </a:spcBef>
              <a:spcAft>
                <a:spcPts val="857"/>
              </a:spcAft>
            </a:pPr>
            <a:r>
              <a:rPr lang="en-US" sz="1600" dirty="0" smtClean="0">
                <a:latin typeface="Arial" charset="0"/>
                <a:cs typeface="Arial" charset="0"/>
              </a:rPr>
              <a:t>Identity IT enablement opportunities and requirements</a:t>
            </a:r>
          </a:p>
          <a:p>
            <a:pPr>
              <a:spcBef>
                <a:spcPts val="857"/>
              </a:spcBef>
              <a:spcAft>
                <a:spcPts val="857"/>
              </a:spcAft>
            </a:pPr>
            <a:r>
              <a:rPr lang="en-US" sz="1600" dirty="0" smtClean="0">
                <a:latin typeface="Arial" charset="0"/>
                <a:cs typeface="Arial" charset="0"/>
              </a:rPr>
              <a:t>Define changes to the legal and regulatory environment</a:t>
            </a:r>
          </a:p>
          <a:p>
            <a:pPr>
              <a:spcBef>
                <a:spcPts val="857"/>
              </a:spcBef>
              <a:spcAft>
                <a:spcPts val="857"/>
              </a:spcAft>
            </a:pPr>
            <a:r>
              <a:rPr lang="en-US" sz="1600" dirty="0" smtClean="0">
                <a:latin typeface="Arial" charset="0"/>
                <a:cs typeface="Arial" charset="0"/>
              </a:rPr>
              <a:t>Develop People change and capacity building plan</a:t>
            </a:r>
          </a:p>
          <a:p>
            <a:pPr>
              <a:spcBef>
                <a:spcPts val="857"/>
              </a:spcBef>
              <a:spcAft>
                <a:spcPts val="857"/>
              </a:spcAft>
            </a:pPr>
            <a:r>
              <a:rPr lang="en-US" sz="1600" dirty="0" smtClean="0">
                <a:latin typeface="Arial" charset="0"/>
                <a:cs typeface="Arial" charset="0"/>
              </a:rPr>
              <a:t>Develop project awareness and communication requirements…</a:t>
            </a:r>
          </a:p>
        </p:txBody>
      </p:sp>
      <p:sp>
        <p:nvSpPr>
          <p:cNvPr id="10253" name="TextBox 31"/>
          <p:cNvSpPr txBox="1">
            <a:spLocks noChangeArrowheads="1"/>
          </p:cNvSpPr>
          <p:nvPr/>
        </p:nvSpPr>
        <p:spPr bwMode="auto">
          <a:xfrm>
            <a:off x="6743700" y="3251200"/>
            <a:ext cx="2400300" cy="5187128"/>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Define implementation approach and phasing plan (functional and geographic)</a:t>
            </a:r>
          </a:p>
          <a:p>
            <a:pPr>
              <a:spcBef>
                <a:spcPts val="857"/>
              </a:spcBef>
              <a:spcAft>
                <a:spcPts val="857"/>
              </a:spcAft>
            </a:pPr>
            <a:r>
              <a:rPr lang="en-US" sz="1600" dirty="0" smtClean="0">
                <a:latin typeface="Arial" charset="0"/>
                <a:cs typeface="Arial" charset="0"/>
              </a:rPr>
              <a:t>Assess detailed funding requirements and business model</a:t>
            </a:r>
          </a:p>
          <a:p>
            <a:pPr>
              <a:spcBef>
                <a:spcPts val="857"/>
              </a:spcBef>
              <a:spcAft>
                <a:spcPts val="857"/>
              </a:spcAft>
            </a:pPr>
            <a:r>
              <a:rPr lang="en-US" sz="1600" dirty="0" smtClean="0">
                <a:latin typeface="Arial" charset="0"/>
                <a:cs typeface="Arial" charset="0"/>
              </a:rPr>
              <a:t>Develop vendor evaluation and selection criteria</a:t>
            </a:r>
          </a:p>
          <a:p>
            <a:pPr>
              <a:spcBef>
                <a:spcPts val="857"/>
              </a:spcBef>
              <a:spcAft>
                <a:spcPts val="857"/>
              </a:spcAft>
            </a:pPr>
            <a:r>
              <a:rPr lang="en-US" sz="1600" dirty="0" smtClean="0">
                <a:latin typeface="Arial" charset="0"/>
                <a:cs typeface="Arial" charset="0"/>
              </a:rPr>
              <a:t>Develop KPIs and performance levels for services and systems</a:t>
            </a:r>
          </a:p>
          <a:p>
            <a:pPr>
              <a:spcBef>
                <a:spcPts val="857"/>
              </a:spcBef>
              <a:spcAft>
                <a:spcPts val="857"/>
              </a:spcAft>
            </a:pPr>
            <a:r>
              <a:rPr lang="en-US" sz="1600" dirty="0" smtClean="0">
                <a:latin typeface="Arial" charset="0"/>
                <a:cs typeface="Arial" charset="0"/>
              </a:rPr>
              <a:t>Develop RFP</a:t>
            </a:r>
          </a:p>
          <a:p>
            <a:pPr>
              <a:spcBef>
                <a:spcPts val="857"/>
              </a:spcBef>
              <a:spcAft>
                <a:spcPts val="857"/>
              </a:spcAft>
            </a:pPr>
            <a:r>
              <a:rPr lang="en-US" sz="1600" dirty="0" smtClean="0">
                <a:latin typeface="Arial" charset="0"/>
                <a:cs typeface="Arial" charset="0"/>
              </a:rPr>
              <a:t>Bid evaluation and vendor selection</a:t>
            </a:r>
          </a:p>
        </p:txBody>
      </p:sp>
      <p:sp>
        <p:nvSpPr>
          <p:cNvPr id="10254" name="TextBox 32"/>
          <p:cNvSpPr txBox="1">
            <a:spLocks noChangeArrowheads="1"/>
          </p:cNvSpPr>
          <p:nvPr/>
        </p:nvSpPr>
        <p:spPr bwMode="auto">
          <a:xfrm>
            <a:off x="9134475" y="3251201"/>
            <a:ext cx="2400300" cy="5171739"/>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Definition of detailed functional and technical requirements</a:t>
            </a:r>
          </a:p>
          <a:p>
            <a:pPr>
              <a:spcBef>
                <a:spcPts val="857"/>
              </a:spcBef>
              <a:spcAft>
                <a:spcPts val="857"/>
              </a:spcAft>
            </a:pPr>
            <a:r>
              <a:rPr lang="en-US" sz="1600" dirty="0" smtClean="0">
                <a:latin typeface="Arial" charset="0"/>
                <a:cs typeface="Arial" charset="0"/>
              </a:rPr>
              <a:t>System design and development</a:t>
            </a:r>
          </a:p>
          <a:p>
            <a:pPr>
              <a:spcBef>
                <a:spcPts val="857"/>
              </a:spcBef>
              <a:spcAft>
                <a:spcPts val="857"/>
              </a:spcAft>
            </a:pPr>
            <a:r>
              <a:rPr lang="en-US" sz="1600" dirty="0" smtClean="0">
                <a:latin typeface="Arial" charset="0"/>
                <a:cs typeface="Arial" charset="0"/>
              </a:rPr>
              <a:t>Software quality assurance, acceptance testing and auditing</a:t>
            </a:r>
          </a:p>
          <a:p>
            <a:pPr>
              <a:spcBef>
                <a:spcPts val="857"/>
              </a:spcBef>
              <a:spcAft>
                <a:spcPts val="857"/>
              </a:spcAft>
            </a:pPr>
            <a:r>
              <a:rPr lang="en-US" sz="1600" dirty="0" smtClean="0">
                <a:latin typeface="Arial" charset="0"/>
                <a:cs typeface="Arial" charset="0"/>
              </a:rPr>
              <a:t>Training and capacity building</a:t>
            </a:r>
          </a:p>
          <a:p>
            <a:pPr>
              <a:spcBef>
                <a:spcPts val="857"/>
              </a:spcBef>
              <a:spcAft>
                <a:spcPts val="857"/>
              </a:spcAft>
            </a:pPr>
            <a:r>
              <a:rPr lang="en-US" sz="1600" dirty="0" smtClean="0">
                <a:latin typeface="Arial" charset="0"/>
                <a:cs typeface="Arial" charset="0"/>
              </a:rPr>
              <a:t>Change management and project communications</a:t>
            </a:r>
          </a:p>
          <a:p>
            <a:pPr>
              <a:spcBef>
                <a:spcPts val="857"/>
              </a:spcBef>
              <a:spcAft>
                <a:spcPts val="857"/>
              </a:spcAft>
            </a:pPr>
            <a:r>
              <a:rPr lang="en-US" sz="1600" dirty="0" smtClean="0">
                <a:latin typeface="Arial" charset="0"/>
                <a:cs typeface="Arial" charset="0"/>
              </a:rPr>
              <a:t>Project documentation</a:t>
            </a:r>
          </a:p>
          <a:p>
            <a:pPr>
              <a:spcBef>
                <a:spcPts val="857"/>
              </a:spcBef>
              <a:spcAft>
                <a:spcPts val="857"/>
              </a:spcAft>
            </a:pPr>
            <a:r>
              <a:rPr lang="en-US" sz="1600" dirty="0" smtClean="0">
                <a:latin typeface="Arial" charset="0"/>
                <a:cs typeface="Arial" charset="0"/>
              </a:rPr>
              <a:t>Project go-live</a:t>
            </a:r>
          </a:p>
        </p:txBody>
      </p:sp>
      <p:sp>
        <p:nvSpPr>
          <p:cNvPr id="10255" name="TextBox 33"/>
          <p:cNvSpPr txBox="1">
            <a:spLocks noChangeArrowheads="1"/>
          </p:cNvSpPr>
          <p:nvPr/>
        </p:nvSpPr>
        <p:spPr bwMode="auto">
          <a:xfrm>
            <a:off x="11315700" y="3251201"/>
            <a:ext cx="2400300" cy="4217631"/>
          </a:xfrm>
          <a:prstGeom prst="rect">
            <a:avLst/>
          </a:prstGeom>
          <a:noFill/>
          <a:ln w="9525">
            <a:noFill/>
            <a:miter lim="800000"/>
            <a:headEnd/>
            <a:tailEnd/>
          </a:ln>
        </p:spPr>
        <p:txBody>
          <a:bodyPr lIns="130622" tIns="65311" rIns="130622" bIns="65311">
            <a:spAutoFit/>
          </a:bodyPr>
          <a:lstStyle/>
          <a:p>
            <a:pPr>
              <a:spcBef>
                <a:spcPts val="857"/>
              </a:spcBef>
              <a:spcAft>
                <a:spcPts val="857"/>
              </a:spcAft>
            </a:pPr>
            <a:r>
              <a:rPr lang="en-US" sz="1600" dirty="0" smtClean="0">
                <a:latin typeface="Arial" charset="0"/>
                <a:cs typeface="Arial" charset="0"/>
              </a:rPr>
              <a:t>System operations and maintenance</a:t>
            </a:r>
          </a:p>
          <a:p>
            <a:pPr>
              <a:spcBef>
                <a:spcPts val="857"/>
              </a:spcBef>
              <a:spcAft>
                <a:spcPts val="857"/>
              </a:spcAft>
            </a:pPr>
            <a:r>
              <a:rPr lang="en-US" sz="1600" dirty="0" smtClean="0">
                <a:latin typeface="Arial" charset="0"/>
                <a:cs typeface="Arial" charset="0"/>
              </a:rPr>
              <a:t>Software change management</a:t>
            </a:r>
          </a:p>
          <a:p>
            <a:pPr>
              <a:spcBef>
                <a:spcPts val="857"/>
              </a:spcBef>
              <a:spcAft>
                <a:spcPts val="857"/>
              </a:spcAft>
            </a:pPr>
            <a:r>
              <a:rPr lang="en-US" sz="1600" dirty="0" smtClean="0">
                <a:latin typeface="Arial" charset="0"/>
                <a:cs typeface="Arial" charset="0"/>
              </a:rPr>
              <a:t>Rollout services and systems (functionality and geography)</a:t>
            </a:r>
          </a:p>
          <a:p>
            <a:pPr>
              <a:spcBef>
                <a:spcPts val="857"/>
              </a:spcBef>
              <a:spcAft>
                <a:spcPts val="857"/>
              </a:spcAft>
            </a:pPr>
            <a:r>
              <a:rPr lang="en-US" sz="1600" dirty="0" smtClean="0">
                <a:latin typeface="Arial" charset="0"/>
                <a:cs typeface="Arial" charset="0"/>
              </a:rPr>
              <a:t>Objectives and benefits evaluation and reinforcement</a:t>
            </a:r>
          </a:p>
          <a:p>
            <a:pPr>
              <a:spcBef>
                <a:spcPts val="857"/>
              </a:spcBef>
              <a:spcAft>
                <a:spcPts val="857"/>
              </a:spcAft>
            </a:pPr>
            <a:r>
              <a:rPr lang="en-US" sz="1600" dirty="0" smtClean="0">
                <a:latin typeface="Arial" charset="0"/>
                <a:cs typeface="Arial" charset="0"/>
              </a:rPr>
              <a:t>Sustained change, capacity building and communications..</a:t>
            </a:r>
          </a:p>
        </p:txBody>
      </p:sp>
    </p:spTree>
    <p:extLst>
      <p:ext uri="{BB962C8B-B14F-4D97-AF65-F5344CB8AC3E}">
        <p14:creationId xmlns:p14="http://schemas.microsoft.com/office/powerpoint/2010/main" val="31700791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E-Governance Strategy </a:t>
              </a:r>
              <a:r>
                <a:rPr lang="en-US" sz="1700" dirty="0">
                  <a:ln/>
                  <a:latin typeface="Arial"/>
                </a:rPr>
                <a:t>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8" name="TextBox 27"/>
          <p:cNvSpPr txBox="1"/>
          <p:nvPr/>
        </p:nvSpPr>
        <p:spPr>
          <a:xfrm>
            <a:off x="4343401" y="13208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1"/>
          </p:cNvCxnSpPr>
          <p:nvPr/>
        </p:nvCxnSpPr>
        <p:spPr>
          <a:xfrm rot="10800000" flipV="1">
            <a:off x="1200151" y="1609887"/>
            <a:ext cx="3143251" cy="523712"/>
          </a:xfrm>
          <a:prstGeom prst="bentConnector3">
            <a:avLst>
              <a:gd name="adj1" fmla="val 50000"/>
            </a:avLst>
          </a:prstGeom>
          <a:ln>
            <a:headEnd type="arrow"/>
          </a:ln>
        </p:spPr>
        <p:style>
          <a:lnRef idx="3">
            <a:schemeClr val="accent2"/>
          </a:lnRef>
          <a:fillRef idx="0">
            <a:schemeClr val="accent2"/>
          </a:fillRef>
          <a:effectRef idx="2">
            <a:schemeClr val="accent2"/>
          </a:effectRef>
          <a:fontRef idx="minor">
            <a:schemeClr val="tx1"/>
          </a:fontRef>
        </p:style>
      </p:cxnSp>
      <p:sp>
        <p:nvSpPr>
          <p:cNvPr id="29" name="Oval 28"/>
          <p:cNvSpPr/>
          <p:nvPr/>
        </p:nvSpPr>
        <p:spPr>
          <a:xfrm>
            <a:off x="-114300"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dirty="0"/>
          </a:p>
        </p:txBody>
      </p:sp>
    </p:spTree>
    <p:extLst>
      <p:ext uri="{BB962C8B-B14F-4D97-AF65-F5344CB8AC3E}">
        <p14:creationId xmlns:p14="http://schemas.microsoft.com/office/powerpoint/2010/main" val="36473000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42900" y="2562861"/>
            <a:ext cx="12801600" cy="4963990"/>
          </a:xfrm>
          <a:prstGeom prst="rect">
            <a:avLst/>
          </a:prstGeom>
        </p:spPr>
        <p:txBody>
          <a:bodyPr wrap="square" lIns="130622" tIns="65311" rIns="130622" bIns="65311">
            <a:spAutoFit/>
          </a:bodyPr>
          <a:lstStyle/>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Needs Assessment</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Define clear vision &amp; objectives</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Prioritization of services and projects</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Incorporate domestic and global learnings</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Identify institutional structures &amp; capacities for implementation</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Define funding requirements</a:t>
            </a:r>
          </a:p>
          <a:p>
            <a:pPr marL="503439" lvl="1" indent="-489833">
              <a:spcBef>
                <a:spcPts val="857"/>
              </a:spcBef>
              <a:spcAft>
                <a:spcPts val="857"/>
              </a:spcAft>
              <a:buFont typeface="Arial" pitchFamily="34" charset="0"/>
              <a:buChar char="•"/>
            </a:pPr>
            <a:r>
              <a:rPr lang="en-US" sz="3200" dirty="0" smtClean="0">
                <a:solidFill>
                  <a:schemeClr val="accent5">
                    <a:lumMod val="10000"/>
                  </a:schemeClr>
                </a:solidFill>
                <a:latin typeface="Arial" charset="0"/>
                <a:cs typeface="Arial" charset="0"/>
              </a:rPr>
              <a:t>Define monitoring and evaluation approach…</a:t>
            </a:r>
          </a:p>
        </p:txBody>
      </p:sp>
      <p:sp>
        <p:nvSpPr>
          <p:cNvPr id="10"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11"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1: </a:t>
            </a:r>
            <a:r>
              <a:rPr lang="en-US" sz="3400" b="1" dirty="0" err="1" smtClean="0">
                <a:solidFill>
                  <a:schemeClr val="tx2"/>
                </a:solidFill>
                <a:latin typeface="+mj-lt"/>
                <a:ea typeface="+mj-ea"/>
                <a:cs typeface="+mj-cs"/>
              </a:rPr>
              <a:t>e-Governance</a:t>
            </a:r>
            <a:r>
              <a:rPr lang="en-US" sz="3400" b="1" dirty="0" smtClean="0">
                <a:solidFill>
                  <a:schemeClr val="tx2"/>
                </a:solidFill>
                <a:latin typeface="+mj-lt"/>
                <a:ea typeface="+mj-ea"/>
                <a:cs typeface="+mj-cs"/>
              </a:rPr>
              <a:t> Strategy Development </a:t>
            </a:r>
          </a:p>
        </p:txBody>
      </p:sp>
      <p:sp>
        <p:nvSpPr>
          <p:cNvPr id="12" name="Title 1"/>
          <p:cNvSpPr txBox="1">
            <a:spLocks/>
          </p:cNvSpPr>
          <p:nvPr/>
        </p:nvSpPr>
        <p:spPr>
          <a:xfrm>
            <a:off x="290145" y="1625601"/>
            <a:ext cx="3824655"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Key Activities</a:t>
            </a:r>
          </a:p>
        </p:txBody>
      </p:sp>
    </p:spTree>
    <p:extLst>
      <p:ext uri="{BB962C8B-B14F-4D97-AF65-F5344CB8AC3E}">
        <p14:creationId xmlns:p14="http://schemas.microsoft.com/office/powerpoint/2010/main" val="2963924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90145" y="2032000"/>
            <a:ext cx="12687300" cy="5457904"/>
          </a:xfrm>
        </p:spPr>
        <p:txBody>
          <a:bodyPr vert="horz" lIns="0" tIns="0" rIns="0" bIns="0" rtlCol="0">
            <a:noAutofit/>
          </a:bodyPr>
          <a:lstStyle/>
          <a:p>
            <a:pPr marL="489833" lvl="1" indent="-489833">
              <a:spcBef>
                <a:spcPts val="857"/>
              </a:spcBef>
              <a:spcAft>
                <a:spcPts val="857"/>
              </a:spcAft>
              <a:buNone/>
            </a:pPr>
            <a:r>
              <a:rPr lang="en-US" sz="2400" dirty="0" err="1">
                <a:solidFill>
                  <a:schemeClr val="accent5">
                    <a:lumMod val="10000"/>
                  </a:schemeClr>
                </a:solidFill>
                <a:latin typeface="Arial" charset="0"/>
                <a:cs typeface="Arial" charset="0"/>
              </a:rPr>
              <a:t>e</a:t>
            </a:r>
            <a:r>
              <a:rPr lang="en-US" sz="2400" dirty="0" err="1" smtClean="0">
                <a:solidFill>
                  <a:schemeClr val="accent5">
                    <a:lumMod val="10000"/>
                  </a:schemeClr>
                </a:solidFill>
                <a:latin typeface="Arial" charset="0"/>
                <a:cs typeface="Arial" charset="0"/>
              </a:rPr>
              <a:t>-Governance</a:t>
            </a:r>
            <a:r>
              <a:rPr lang="en-US" sz="2400" dirty="0" smtClean="0">
                <a:solidFill>
                  <a:schemeClr val="accent5">
                    <a:lumMod val="10000"/>
                  </a:schemeClr>
                </a:solidFill>
                <a:latin typeface="Arial" charset="0"/>
                <a:cs typeface="Arial" charset="0"/>
              </a:rPr>
              <a:t> Strategy development typically includes: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Assessment of department functions and services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Services listing and prioritization based on vision and objectives </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Identification of projects for achieving the vision and objectives and prioritization of projects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Definition of expected benefits, outputs and outcomes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Definition of implementation roadmap and timelines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Definition of institutional structures required, including roles and responsibilities for implementation of identified projects</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Assessment of funding requirements for implementation of strategy</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Risk assessment and mitigation measures definition…</a:t>
            </a:r>
          </a:p>
          <a:p>
            <a:pPr marL="489833" lvl="1" indent="-489833">
              <a:spcBef>
                <a:spcPts val="857"/>
              </a:spcBef>
              <a:spcAft>
                <a:spcPts val="857"/>
              </a:spcAft>
              <a:buFont typeface="Wingdings" pitchFamily="2" charset="2"/>
              <a:buChar char="§"/>
            </a:pPr>
            <a:r>
              <a:rPr lang="en-US" sz="2400" dirty="0" smtClean="0">
                <a:solidFill>
                  <a:schemeClr val="accent5">
                    <a:lumMod val="10000"/>
                  </a:schemeClr>
                </a:solidFill>
                <a:latin typeface="Arial" charset="0"/>
                <a:cs typeface="Arial" charset="0"/>
              </a:rPr>
              <a:t>Monitoring &amp; Evaluation framework</a:t>
            </a:r>
          </a:p>
        </p:txBody>
      </p:sp>
      <p:sp>
        <p:nvSpPr>
          <p:cNvPr id="9" name="Title 1"/>
          <p:cNvSpPr>
            <a:spLocks noGrp="1"/>
          </p:cNvSpPr>
          <p:nvPr>
            <p:ph type="title"/>
          </p:nvPr>
        </p:nvSpPr>
        <p:spPr>
          <a:xfrm>
            <a:off x="290145" y="33867"/>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10" name="Title 1"/>
          <p:cNvSpPr txBox="1">
            <a:spLocks/>
          </p:cNvSpPr>
          <p:nvPr/>
        </p:nvSpPr>
        <p:spPr>
          <a:xfrm>
            <a:off x="290145" y="812801"/>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1: Vision &amp; Strategy Development </a:t>
            </a:r>
          </a:p>
        </p:txBody>
      </p:sp>
      <p:sp>
        <p:nvSpPr>
          <p:cNvPr id="11" name="Title 1"/>
          <p:cNvSpPr txBox="1">
            <a:spLocks/>
          </p:cNvSpPr>
          <p:nvPr/>
        </p:nvSpPr>
        <p:spPr>
          <a:xfrm>
            <a:off x="290145" y="1320801"/>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2900" b="1" dirty="0">
                <a:solidFill>
                  <a:schemeClr val="tx2"/>
                </a:solidFill>
                <a:latin typeface="+mj-lt"/>
                <a:ea typeface="+mj-ea"/>
                <a:cs typeface="+mj-cs"/>
              </a:rPr>
              <a:t>e</a:t>
            </a:r>
            <a:r>
              <a:rPr lang="en-US" sz="2900" b="1" dirty="0" smtClean="0">
                <a:solidFill>
                  <a:schemeClr val="tx2"/>
                </a:solidFill>
                <a:latin typeface="+mj-lt"/>
                <a:ea typeface="+mj-ea"/>
                <a:cs typeface="+mj-cs"/>
              </a:rPr>
              <a:t>-Governance Strategy</a:t>
            </a:r>
          </a:p>
        </p:txBody>
      </p:sp>
    </p:spTree>
    <p:extLst>
      <p:ext uri="{BB962C8B-B14F-4D97-AF65-F5344CB8AC3E}">
        <p14:creationId xmlns:p14="http://schemas.microsoft.com/office/powerpoint/2010/main" val="9549571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2132077"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6589778" y="13208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1"/>
            <a:endCxn id="27" idx="0"/>
          </p:cNvCxnSpPr>
          <p:nvPr/>
        </p:nvCxnSpPr>
        <p:spPr>
          <a:xfrm rot="10800000" flipV="1">
            <a:off x="3446528" y="1609886"/>
            <a:ext cx="3143251" cy="52371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361742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228600" y="2032000"/>
            <a:ext cx="12230100" cy="5588000"/>
          </a:xfrm>
        </p:spPr>
        <p:txBody>
          <a:bodyPr/>
          <a:lstStyle/>
          <a:p>
            <a:pPr marL="503439" indent="-503439">
              <a:spcBef>
                <a:spcPts val="857"/>
              </a:spcBef>
              <a:spcAft>
                <a:spcPts val="857"/>
              </a:spcAft>
              <a:buFont typeface="Arial" pitchFamily="34" charset="0"/>
              <a:buChar char="•"/>
            </a:pPr>
            <a:r>
              <a:rPr lang="en-US" sz="2600" dirty="0" smtClean="0">
                <a:solidFill>
                  <a:schemeClr val="tx1"/>
                </a:solidFill>
                <a:latin typeface="Arial" charset="0"/>
                <a:cs typeface="Arial" charset="0"/>
              </a:rPr>
              <a:t>To perform an in-depth assessment of business functions and services identified for coverage under e-Governance project to understand:</a:t>
            </a:r>
          </a:p>
          <a:p>
            <a:pPr marL="1381057" lvl="2" indent="-494368">
              <a:spcBef>
                <a:spcPts val="857"/>
              </a:spcBef>
              <a:spcAft>
                <a:spcPts val="857"/>
              </a:spcAft>
            </a:pPr>
            <a:r>
              <a:rPr lang="en-US" sz="2600" dirty="0" smtClean="0">
                <a:solidFill>
                  <a:schemeClr val="tx1"/>
                </a:solidFill>
                <a:latin typeface="Arial" charset="0"/>
                <a:cs typeface="Arial" charset="0"/>
              </a:rPr>
              <a:t>current approach for performing the business functions and service delivery</a:t>
            </a:r>
          </a:p>
          <a:p>
            <a:pPr marL="1381057" lvl="2" indent="-494368">
              <a:spcBef>
                <a:spcPts val="857"/>
              </a:spcBef>
              <a:spcAft>
                <a:spcPts val="857"/>
              </a:spcAft>
            </a:pPr>
            <a:r>
              <a:rPr lang="en-US" sz="2600" dirty="0" smtClean="0">
                <a:solidFill>
                  <a:schemeClr val="tx1"/>
                </a:solidFill>
                <a:latin typeface="Arial" charset="0"/>
                <a:cs typeface="Arial" charset="0"/>
              </a:rPr>
              <a:t>the key challenges and to identify improvement areas</a:t>
            </a:r>
          </a:p>
          <a:p>
            <a:pPr marL="1381057" lvl="2" indent="-494368">
              <a:spcBef>
                <a:spcPts val="857"/>
              </a:spcBef>
              <a:spcAft>
                <a:spcPts val="857"/>
              </a:spcAft>
            </a:pPr>
            <a:r>
              <a:rPr lang="en-US" sz="2600" dirty="0" smtClean="0">
                <a:solidFill>
                  <a:schemeClr val="tx1"/>
                </a:solidFill>
                <a:latin typeface="Arial" charset="0"/>
                <a:cs typeface="Arial" charset="0"/>
              </a:rPr>
              <a:t>stakeholder needs and expectations</a:t>
            </a:r>
          </a:p>
          <a:p>
            <a:pPr marL="1381057" lvl="2" indent="-494368">
              <a:spcBef>
                <a:spcPts val="857"/>
              </a:spcBef>
              <a:spcAft>
                <a:spcPts val="857"/>
              </a:spcAft>
            </a:pPr>
            <a:r>
              <a:rPr lang="en-US" sz="2600" dirty="0" smtClean="0">
                <a:solidFill>
                  <a:schemeClr val="tx1"/>
                </a:solidFill>
                <a:latin typeface="Arial" charset="0"/>
                <a:cs typeface="Arial" charset="0"/>
              </a:rPr>
              <a:t>good practices and learnings from similar implementations in similar domains</a:t>
            </a:r>
          </a:p>
          <a:p>
            <a:pPr marL="1381057" lvl="2" indent="-494368">
              <a:spcBef>
                <a:spcPts val="857"/>
              </a:spcBef>
              <a:spcAft>
                <a:spcPts val="857"/>
              </a:spcAft>
            </a:pPr>
            <a:r>
              <a:rPr lang="en-US" sz="2600" dirty="0" smtClean="0">
                <a:solidFill>
                  <a:schemeClr val="tx1"/>
                </a:solidFill>
                <a:latin typeface="Arial" charset="0"/>
                <a:cs typeface="Arial" charset="0"/>
              </a:rPr>
              <a:t>current systems (IT) implemented in the department, coverage and gaps</a:t>
            </a:r>
          </a:p>
          <a:p>
            <a:pPr marL="1381057" lvl="2" indent="-494368">
              <a:spcBef>
                <a:spcPts val="857"/>
              </a:spcBef>
              <a:spcAft>
                <a:spcPts val="857"/>
              </a:spcAft>
            </a:pPr>
            <a:r>
              <a:rPr lang="en-US" sz="2600" dirty="0" smtClean="0">
                <a:solidFill>
                  <a:schemeClr val="tx1"/>
                </a:solidFill>
                <a:latin typeface="Arial" charset="0"/>
                <a:cs typeface="Arial" charset="0"/>
              </a:rPr>
              <a:t>organization structures and people capacities etc</a:t>
            </a:r>
          </a:p>
          <a:p>
            <a:pPr marL="1381057" lvl="2" indent="-494368">
              <a:spcBef>
                <a:spcPts val="857"/>
              </a:spcBef>
              <a:spcAft>
                <a:spcPts val="857"/>
              </a:spcAft>
              <a:buNone/>
            </a:pPr>
            <a:endParaRPr lang="en-US" sz="2600" dirty="0" smtClean="0">
              <a:solidFill>
                <a:schemeClr val="tx1"/>
              </a:solidFill>
              <a:latin typeface="Arial" charset="0"/>
              <a:cs typeface="Arial" charset="0"/>
            </a:endParaRPr>
          </a:p>
        </p:txBody>
      </p:sp>
      <p:sp>
        <p:nvSpPr>
          <p:cNvPr id="9"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12"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2: Current State Assessment</a:t>
            </a:r>
          </a:p>
        </p:txBody>
      </p:sp>
    </p:spTree>
    <p:extLst>
      <p:ext uri="{BB962C8B-B14F-4D97-AF65-F5344CB8AC3E}">
        <p14:creationId xmlns:p14="http://schemas.microsoft.com/office/powerpoint/2010/main" val="36738731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12"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2: Current State (As-Is) Assessment</a:t>
            </a:r>
          </a:p>
        </p:txBody>
      </p:sp>
      <p:sp>
        <p:nvSpPr>
          <p:cNvPr id="6" name="Content Placeholder 2"/>
          <p:cNvSpPr txBox="1">
            <a:spLocks/>
          </p:cNvSpPr>
          <p:nvPr/>
        </p:nvSpPr>
        <p:spPr bwMode="auto">
          <a:xfrm>
            <a:off x="228600" y="2032000"/>
            <a:ext cx="12801600" cy="609600"/>
          </a:xfrm>
          <a:prstGeom prst="rect">
            <a:avLst/>
          </a:prstGeom>
        </p:spPr>
        <p:txBody>
          <a:bodyPr vert="horz" lIns="0" tIns="0" rIns="0" bIns="0" rtlCol="0">
            <a:noAutofit/>
          </a:bodyPr>
          <a:lstStyle/>
          <a:p>
            <a:pPr marL="489833" indent="-489833">
              <a:spcBef>
                <a:spcPts val="857"/>
              </a:spcBef>
              <a:spcAft>
                <a:spcPts val="857"/>
              </a:spcAft>
            </a:pPr>
            <a:r>
              <a:rPr lang="en-US" dirty="0" smtClean="0">
                <a:latin typeface="Arial" charset="0"/>
                <a:cs typeface="Arial" charset="0"/>
              </a:rPr>
              <a:t>As-Is Assessment is carried out along the following dimensions:</a:t>
            </a:r>
          </a:p>
          <a:p>
            <a:pPr marL="1142943" lvl="1" indent="-489833">
              <a:spcBef>
                <a:spcPts val="857"/>
              </a:spcBef>
              <a:spcAft>
                <a:spcPts val="857"/>
              </a:spcAft>
              <a:buFont typeface="Arial" pitchFamily="34" charset="0"/>
              <a:buChar char="•"/>
            </a:pPr>
            <a:endParaRPr lang="en-US" dirty="0" smtClean="0">
              <a:latin typeface="Arial" charset="0"/>
              <a:cs typeface="Arial" charset="0"/>
            </a:endParaRPr>
          </a:p>
        </p:txBody>
      </p:sp>
      <p:graphicFrame>
        <p:nvGraphicFramePr>
          <p:cNvPr id="31" name="Diagram 30"/>
          <p:cNvGraphicFramePr/>
          <p:nvPr/>
        </p:nvGraphicFramePr>
        <p:xfrm>
          <a:off x="2286000" y="2743200"/>
          <a:ext cx="9144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6231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281113" y="203200"/>
            <a:ext cx="9486900" cy="1016000"/>
          </a:xfrm>
        </p:spPr>
        <p:txBody>
          <a:bodyPr/>
          <a:lstStyle/>
          <a:p>
            <a:r>
              <a:rPr lang="en-US" sz="3600" b="1" dirty="0" smtClean="0">
                <a:solidFill>
                  <a:schemeClr val="tx1"/>
                </a:solidFill>
              </a:rPr>
              <a:t>Today’s Scenario</a:t>
            </a:r>
          </a:p>
        </p:txBody>
      </p:sp>
      <p:sp>
        <p:nvSpPr>
          <p:cNvPr id="251907" name="Text Box 3"/>
          <p:cNvSpPr txBox="1">
            <a:spLocks noChangeArrowheads="1"/>
          </p:cNvSpPr>
          <p:nvPr/>
        </p:nvSpPr>
        <p:spPr bwMode="auto">
          <a:xfrm rot="-1466637">
            <a:off x="3543300" y="4955641"/>
            <a:ext cx="6743700" cy="655118"/>
          </a:xfrm>
          <a:prstGeom prst="rect">
            <a:avLst/>
          </a:prstGeom>
          <a:noFill/>
          <a:ln w="9525">
            <a:noFill/>
            <a:miter lim="800000"/>
            <a:headEnd/>
            <a:tailEnd/>
          </a:ln>
        </p:spPr>
        <p:txBody>
          <a:bodyPr lIns="130622" tIns="65311" rIns="130622" bIns="65311">
            <a:spAutoFit/>
          </a:bodyPr>
          <a:lstStyle/>
          <a:p>
            <a:pPr>
              <a:spcBef>
                <a:spcPct val="50000"/>
              </a:spcBef>
            </a:pPr>
            <a:r>
              <a:rPr lang="en-US" sz="3400" b="1" dirty="0"/>
              <a:t>Interactions with Government</a:t>
            </a:r>
          </a:p>
        </p:txBody>
      </p:sp>
      <p:grpSp>
        <p:nvGrpSpPr>
          <p:cNvPr id="2" name="Group 4"/>
          <p:cNvGrpSpPr>
            <a:grpSpLocks/>
          </p:cNvGrpSpPr>
          <p:nvPr/>
        </p:nvGrpSpPr>
        <p:grpSpPr bwMode="auto">
          <a:xfrm>
            <a:off x="1257300" y="2641600"/>
            <a:ext cx="11087100" cy="5486400"/>
            <a:chOff x="528" y="1248"/>
            <a:chExt cx="4656" cy="2592"/>
          </a:xfrm>
        </p:grpSpPr>
        <p:sp>
          <p:nvSpPr>
            <p:cNvPr id="251909" name="Freeform 5"/>
            <p:cNvSpPr>
              <a:spLocks noEditPoints="1"/>
            </p:cNvSpPr>
            <p:nvPr/>
          </p:nvSpPr>
          <p:spPr bwMode="gray">
            <a:xfrm rot="-1358056">
              <a:off x="679" y="1743"/>
              <a:ext cx="4317" cy="1766"/>
            </a:xfrm>
            <a:custGeom>
              <a:avLst/>
              <a:gdLst/>
              <a:ahLst/>
              <a:cxnLst>
                <a:cxn ang="0">
                  <a:pos x="1692" y="12"/>
                </a:cxn>
                <a:cxn ang="0">
                  <a:pos x="1234" y="74"/>
                </a:cxn>
                <a:cxn ang="0">
                  <a:pos x="828" y="182"/>
                </a:cxn>
                <a:cxn ang="0">
                  <a:pos x="486" y="330"/>
                </a:cxn>
                <a:cxn ang="0">
                  <a:pos x="226" y="510"/>
                </a:cxn>
                <a:cxn ang="0">
                  <a:pos x="58" y="718"/>
                </a:cxn>
                <a:cxn ang="0">
                  <a:pos x="0" y="944"/>
                </a:cxn>
                <a:cxn ang="0">
                  <a:pos x="58" y="1170"/>
                </a:cxn>
                <a:cxn ang="0">
                  <a:pos x="226" y="1378"/>
                </a:cxn>
                <a:cxn ang="0">
                  <a:pos x="486" y="1558"/>
                </a:cxn>
                <a:cxn ang="0">
                  <a:pos x="828" y="1706"/>
                </a:cxn>
                <a:cxn ang="0">
                  <a:pos x="1234" y="1814"/>
                </a:cxn>
                <a:cxn ang="0">
                  <a:pos x="1692" y="1876"/>
                </a:cxn>
                <a:cxn ang="0">
                  <a:pos x="2186" y="1884"/>
                </a:cxn>
                <a:cxn ang="0">
                  <a:pos x="2658" y="1840"/>
                </a:cxn>
                <a:cxn ang="0">
                  <a:pos x="3084" y="1746"/>
                </a:cxn>
                <a:cxn ang="0">
                  <a:pos x="3448" y="1612"/>
                </a:cxn>
                <a:cxn ang="0">
                  <a:pos x="3738" y="1442"/>
                </a:cxn>
                <a:cxn ang="0">
                  <a:pos x="3938" y="1242"/>
                </a:cxn>
                <a:cxn ang="0">
                  <a:pos x="4034" y="1022"/>
                </a:cxn>
                <a:cxn ang="0">
                  <a:pos x="4014" y="790"/>
                </a:cxn>
                <a:cxn ang="0">
                  <a:pos x="3882" y="576"/>
                </a:cxn>
                <a:cxn ang="0">
                  <a:pos x="3650" y="386"/>
                </a:cxn>
                <a:cxn ang="0">
                  <a:pos x="3334" y="228"/>
                </a:cxn>
                <a:cxn ang="0">
                  <a:pos x="2948" y="106"/>
                </a:cxn>
                <a:cxn ang="0">
                  <a:pos x="2506" y="28"/>
                </a:cxn>
                <a:cxn ang="0">
                  <a:pos x="2020" y="0"/>
                </a:cxn>
                <a:cxn ang="0">
                  <a:pos x="1606" y="1736"/>
                </a:cxn>
                <a:cxn ang="0">
                  <a:pos x="1164" y="1678"/>
                </a:cxn>
                <a:cxn ang="0">
                  <a:pos x="776" y="1576"/>
                </a:cxn>
                <a:cxn ang="0">
                  <a:pos x="458" y="1436"/>
                </a:cxn>
                <a:cxn ang="0">
                  <a:pos x="224" y="1266"/>
                </a:cxn>
                <a:cxn ang="0">
                  <a:pos x="88" y="1074"/>
                </a:cxn>
                <a:cxn ang="0">
                  <a:pos x="68" y="864"/>
                </a:cxn>
                <a:cxn ang="0">
                  <a:pos x="166" y="664"/>
                </a:cxn>
                <a:cxn ang="0">
                  <a:pos x="370" y="486"/>
                </a:cxn>
                <a:cxn ang="0">
                  <a:pos x="662" y="336"/>
                </a:cxn>
                <a:cxn ang="0">
                  <a:pos x="1028" y="222"/>
                </a:cxn>
                <a:cxn ang="0">
                  <a:pos x="1454" y="148"/>
                </a:cxn>
                <a:cxn ang="0">
                  <a:pos x="1922" y="120"/>
                </a:cxn>
                <a:cxn ang="0">
                  <a:pos x="2392" y="148"/>
                </a:cxn>
                <a:cxn ang="0">
                  <a:pos x="2818" y="222"/>
                </a:cxn>
                <a:cxn ang="0">
                  <a:pos x="3184" y="336"/>
                </a:cxn>
                <a:cxn ang="0">
                  <a:pos x="3476" y="486"/>
                </a:cxn>
                <a:cxn ang="0">
                  <a:pos x="3680" y="664"/>
                </a:cxn>
                <a:cxn ang="0">
                  <a:pos x="3778" y="864"/>
                </a:cxn>
                <a:cxn ang="0">
                  <a:pos x="3758" y="1074"/>
                </a:cxn>
                <a:cxn ang="0">
                  <a:pos x="3622" y="1266"/>
                </a:cxn>
                <a:cxn ang="0">
                  <a:pos x="3388" y="1436"/>
                </a:cxn>
                <a:cxn ang="0">
                  <a:pos x="3070" y="1576"/>
                </a:cxn>
                <a:cxn ang="0">
                  <a:pos x="2682" y="1678"/>
                </a:cxn>
                <a:cxn ang="0">
                  <a:pos x="2240" y="1736"/>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solidFill>
              <a:schemeClr val="accent2"/>
            </a:solidFill>
            <a:ln w="0">
              <a:noFill/>
              <a:prstDash val="solid"/>
              <a:round/>
              <a:headEnd/>
              <a:tailEnd/>
            </a:ln>
          </p:spPr>
          <p:txBody>
            <a:bodyPr/>
            <a:lstStyle/>
            <a:p>
              <a:pPr>
                <a:defRPr/>
              </a:pPr>
              <a:endParaRPr lang="en-US">
                <a:latin typeface="Arial" charset="0"/>
                <a:cs typeface="Arial" charset="0"/>
              </a:endParaRPr>
            </a:p>
          </p:txBody>
        </p:sp>
        <p:sp>
          <p:nvSpPr>
            <p:cNvPr id="251910" name="Oval 6"/>
            <p:cNvSpPr>
              <a:spLocks noChangeArrowheads="1"/>
            </p:cNvSpPr>
            <p:nvPr/>
          </p:nvSpPr>
          <p:spPr bwMode="gray">
            <a:xfrm>
              <a:off x="2497" y="2832"/>
              <a:ext cx="1007" cy="1008"/>
            </a:xfrm>
            <a:prstGeom prst="ellipse">
              <a:avLst/>
            </a:prstGeom>
            <a:gradFill rotWithShape="1">
              <a:gsLst>
                <a:gs pos="0">
                  <a:schemeClr val="accent2"/>
                </a:gs>
                <a:gs pos="100000">
                  <a:schemeClr val="accent2">
                    <a:gamma/>
                    <a:shade val="35686"/>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hlink"/>
                </a:solidFill>
                <a:latin typeface="Arial" charset="0"/>
                <a:cs typeface="Arial" charset="0"/>
              </a:endParaRPr>
            </a:p>
          </p:txBody>
        </p:sp>
        <p:grpSp>
          <p:nvGrpSpPr>
            <p:cNvPr id="3" name="Group 7"/>
            <p:cNvGrpSpPr>
              <a:grpSpLocks/>
            </p:cNvGrpSpPr>
            <p:nvPr/>
          </p:nvGrpSpPr>
          <p:grpSpPr bwMode="auto">
            <a:xfrm>
              <a:off x="528" y="2592"/>
              <a:ext cx="1008" cy="1008"/>
              <a:chOff x="816" y="2016"/>
              <a:chExt cx="1008" cy="1008"/>
            </a:xfrm>
          </p:grpSpPr>
          <p:sp>
            <p:nvSpPr>
              <p:cNvPr id="251912" name="Oval 8"/>
              <p:cNvSpPr>
                <a:spLocks noChangeArrowheads="1"/>
              </p:cNvSpPr>
              <p:nvPr/>
            </p:nvSpPr>
            <p:spPr bwMode="gray">
              <a:xfrm>
                <a:off x="816" y="2016"/>
                <a:ext cx="1008" cy="1008"/>
              </a:xfrm>
              <a:prstGeom prst="ellipse">
                <a:avLst/>
              </a:prstGeom>
              <a:gradFill rotWithShape="1">
                <a:gsLst>
                  <a:gs pos="0">
                    <a:schemeClr val="accent1"/>
                  </a:gs>
                  <a:gs pos="100000">
                    <a:schemeClr val="accent1">
                      <a:gamma/>
                      <a:shade val="31373"/>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501" name="Text Box 9"/>
              <p:cNvSpPr txBox="1">
                <a:spLocks noChangeArrowheads="1"/>
              </p:cNvSpPr>
              <p:nvPr/>
            </p:nvSpPr>
            <p:spPr bwMode="gray">
              <a:xfrm>
                <a:off x="916" y="2228"/>
                <a:ext cx="729" cy="785"/>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Urban</a:t>
                </a:r>
              </a:p>
              <a:p>
                <a:pPr algn="ctr" eaLnBrk="0" hangingPunct="0"/>
                <a:r>
                  <a:rPr lang="en-US" sz="3400" b="1" dirty="0">
                    <a:solidFill>
                      <a:schemeClr val="bg1">
                        <a:lumMod val="85000"/>
                      </a:schemeClr>
                    </a:solidFill>
                  </a:rPr>
                  <a:t>Citizen </a:t>
                </a:r>
              </a:p>
              <a:p>
                <a:pPr algn="ctr" eaLnBrk="0" hangingPunct="0"/>
                <a:endParaRPr lang="en-US" sz="3400" b="1" dirty="0"/>
              </a:p>
            </p:txBody>
          </p:sp>
        </p:grpSp>
        <p:grpSp>
          <p:nvGrpSpPr>
            <p:cNvPr id="4" name="Group 10"/>
            <p:cNvGrpSpPr>
              <a:grpSpLocks/>
            </p:cNvGrpSpPr>
            <p:nvPr/>
          </p:nvGrpSpPr>
          <p:grpSpPr bwMode="auto">
            <a:xfrm>
              <a:off x="2256" y="1248"/>
              <a:ext cx="1008" cy="1008"/>
              <a:chOff x="2400" y="1056"/>
              <a:chExt cx="1008" cy="1008"/>
            </a:xfrm>
          </p:grpSpPr>
          <p:sp>
            <p:nvSpPr>
              <p:cNvPr id="251915" name="Oval 11"/>
              <p:cNvSpPr>
                <a:spLocks noChangeArrowheads="1"/>
              </p:cNvSpPr>
              <p:nvPr/>
            </p:nvSpPr>
            <p:spPr bwMode="gray">
              <a:xfrm>
                <a:off x="2400" y="1056"/>
                <a:ext cx="1008" cy="1008"/>
              </a:xfrm>
              <a:prstGeom prst="ellipse">
                <a:avLst/>
              </a:prstGeom>
              <a:gradFill rotWithShape="1">
                <a:gsLst>
                  <a:gs pos="0">
                    <a:schemeClr val="tx1"/>
                  </a:gs>
                  <a:gs pos="100000">
                    <a:schemeClr val="tx1">
                      <a:gamma/>
                      <a:shade val="34510"/>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499" name="Text Box 12"/>
              <p:cNvSpPr txBox="1">
                <a:spLocks noChangeArrowheads="1"/>
              </p:cNvSpPr>
              <p:nvPr/>
            </p:nvSpPr>
            <p:spPr bwMode="gray">
              <a:xfrm>
                <a:off x="2498" y="1392"/>
                <a:ext cx="698" cy="291"/>
              </a:xfrm>
              <a:prstGeom prst="rect">
                <a:avLst/>
              </a:prstGeom>
              <a:noFill/>
              <a:ln w="9525">
                <a:noFill/>
                <a:miter lim="800000"/>
                <a:headEnd/>
                <a:tailEnd/>
              </a:ln>
            </p:spPr>
            <p:txBody>
              <a:bodyPr wrap="none">
                <a:spAutoFit/>
              </a:bodyPr>
              <a:lstStyle/>
              <a:p>
                <a:pPr eaLnBrk="0" hangingPunct="0"/>
                <a:r>
                  <a:rPr lang="en-US" sz="3400" b="1" dirty="0">
                    <a:solidFill>
                      <a:schemeClr val="bg1"/>
                    </a:solidFill>
                  </a:rPr>
                  <a:t>Farmer</a:t>
                </a:r>
              </a:p>
            </p:txBody>
          </p:sp>
        </p:grpSp>
        <p:sp>
          <p:nvSpPr>
            <p:cNvPr id="251917" name="Oval 13"/>
            <p:cNvSpPr>
              <a:spLocks noChangeArrowheads="1"/>
            </p:cNvSpPr>
            <p:nvPr/>
          </p:nvSpPr>
          <p:spPr bwMode="gray">
            <a:xfrm>
              <a:off x="4128" y="1248"/>
              <a:ext cx="1056" cy="1056"/>
            </a:xfrm>
            <a:prstGeom prst="ellipse">
              <a:avLst/>
            </a:prstGeom>
            <a:gradFill rotWithShape="1">
              <a:gsLst>
                <a:gs pos="0">
                  <a:schemeClr val="folHlink"/>
                </a:gs>
                <a:gs pos="100000">
                  <a:schemeClr val="folHlink">
                    <a:gamma/>
                    <a:shade val="34510"/>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496" name="Text Box 14"/>
            <p:cNvSpPr txBox="1">
              <a:spLocks noChangeArrowheads="1"/>
            </p:cNvSpPr>
            <p:nvPr/>
          </p:nvSpPr>
          <p:spPr bwMode="gray">
            <a:xfrm>
              <a:off x="4323" y="1536"/>
              <a:ext cx="800" cy="538"/>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Medium</a:t>
              </a:r>
            </a:p>
            <a:p>
              <a:pPr algn="ctr" eaLnBrk="0" hangingPunct="0"/>
              <a:r>
                <a:rPr lang="en-US" sz="3400" b="1" dirty="0">
                  <a:solidFill>
                    <a:schemeClr val="bg1">
                      <a:lumMod val="85000"/>
                    </a:schemeClr>
                  </a:solidFill>
                </a:rPr>
                <a:t>Industry</a:t>
              </a:r>
            </a:p>
          </p:txBody>
        </p:sp>
        <p:sp>
          <p:nvSpPr>
            <p:cNvPr id="20497" name="Text Box 15"/>
            <p:cNvSpPr txBox="1">
              <a:spLocks noChangeArrowheads="1"/>
            </p:cNvSpPr>
            <p:nvPr/>
          </p:nvSpPr>
          <p:spPr bwMode="gray">
            <a:xfrm>
              <a:off x="2530" y="3034"/>
              <a:ext cx="891" cy="538"/>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Large</a:t>
              </a:r>
            </a:p>
            <a:p>
              <a:pPr algn="ctr" eaLnBrk="0" hangingPunct="0"/>
              <a:r>
                <a:rPr lang="en-US" sz="3400" b="1" dirty="0">
                  <a:solidFill>
                    <a:schemeClr val="bg1">
                      <a:lumMod val="85000"/>
                    </a:schemeClr>
                  </a:solidFill>
                </a:rPr>
                <a:t>Business</a:t>
              </a:r>
            </a:p>
          </p:txBody>
        </p:sp>
      </p:grpSp>
      <p:sp>
        <p:nvSpPr>
          <p:cNvPr id="251920" name="AutoShape 16"/>
          <p:cNvSpPr>
            <a:spLocks noChangeArrowheads="1"/>
          </p:cNvSpPr>
          <p:nvPr/>
        </p:nvSpPr>
        <p:spPr bwMode="auto">
          <a:xfrm>
            <a:off x="228600" y="3860800"/>
            <a:ext cx="3429000" cy="1117600"/>
          </a:xfrm>
          <a:prstGeom prst="wedgeRoundRectCallout">
            <a:avLst>
              <a:gd name="adj1" fmla="val 36597"/>
              <a:gd name="adj2" fmla="val 124431"/>
              <a:gd name="adj3" fmla="val 16667"/>
            </a:avLst>
          </a:prstGeom>
          <a:gradFill rotWithShape="1">
            <a:gsLst>
              <a:gs pos="0">
                <a:schemeClr val="accent1"/>
              </a:gs>
              <a:gs pos="50000">
                <a:schemeClr val="accent1">
                  <a:gamma/>
                  <a:shade val="46275"/>
                  <a:invGamma/>
                </a:schemeClr>
              </a:gs>
              <a:gs pos="100000">
                <a:schemeClr val="accent1"/>
              </a:gs>
            </a:gsLst>
            <a:lin ang="0" scaled="1"/>
          </a:gradFill>
          <a:ln w="9525">
            <a:solidFill>
              <a:schemeClr val="tx1"/>
            </a:solidFill>
            <a:miter lim="800000"/>
            <a:headEnd/>
            <a:tailEnd/>
          </a:ln>
          <a:effectLst/>
        </p:spPr>
        <p:txBody>
          <a:bodyPr lIns="130622" tIns="65311" rIns="130622" bIns="65311"/>
          <a:lstStyle/>
          <a:p>
            <a:pPr>
              <a:buFontTx/>
              <a:buChar char="•"/>
              <a:defRPr/>
            </a:pPr>
            <a:r>
              <a:rPr lang="en-US" b="1">
                <a:solidFill>
                  <a:srgbClr val="FFFFFF"/>
                </a:solidFill>
                <a:latin typeface="Arial" charset="0"/>
                <a:cs typeface="Arial" charset="0"/>
              </a:rPr>
              <a:t> 50 interactions</a:t>
            </a:r>
          </a:p>
          <a:p>
            <a:pPr>
              <a:buFontTx/>
              <a:buChar char="•"/>
              <a:defRPr/>
            </a:pPr>
            <a:r>
              <a:rPr lang="en-US" b="1">
                <a:solidFill>
                  <a:srgbClr val="FFFFFF"/>
                </a:solidFill>
                <a:latin typeface="Arial" charset="0"/>
                <a:cs typeface="Arial" charset="0"/>
              </a:rPr>
              <a:t> 10 departments</a:t>
            </a:r>
          </a:p>
          <a:p>
            <a:pPr>
              <a:buFontTx/>
              <a:buChar char="•"/>
              <a:defRPr/>
            </a:pPr>
            <a:endParaRPr lang="en-US" b="1">
              <a:solidFill>
                <a:srgbClr val="FFFFFF"/>
              </a:solidFill>
              <a:latin typeface="Arial" charset="0"/>
              <a:cs typeface="Arial" charset="0"/>
            </a:endParaRPr>
          </a:p>
        </p:txBody>
      </p:sp>
      <p:sp>
        <p:nvSpPr>
          <p:cNvPr id="251921" name="AutoShape 17"/>
          <p:cNvSpPr>
            <a:spLocks noChangeArrowheads="1"/>
          </p:cNvSpPr>
          <p:nvPr/>
        </p:nvSpPr>
        <p:spPr bwMode="auto">
          <a:xfrm>
            <a:off x="1600200" y="1930400"/>
            <a:ext cx="3429000" cy="1117600"/>
          </a:xfrm>
          <a:prstGeom prst="wedgeRoundRectCallout">
            <a:avLst>
              <a:gd name="adj1" fmla="val 68333"/>
              <a:gd name="adj2" fmla="val 114583"/>
              <a:gd name="adj3" fmla="val 16667"/>
            </a:avLst>
          </a:prstGeom>
          <a:gradFill rotWithShape="1">
            <a:gsLst>
              <a:gs pos="0">
                <a:srgbClr val="4D4D4D"/>
              </a:gs>
              <a:gs pos="50000">
                <a:srgbClr val="242424"/>
              </a:gs>
              <a:gs pos="100000">
                <a:srgbClr val="4D4D4D"/>
              </a:gs>
            </a:gsLst>
            <a:lin ang="0" scaled="1"/>
          </a:gradFill>
          <a:ln w="9525">
            <a:solidFill>
              <a:schemeClr val="tx1"/>
            </a:solidFill>
            <a:miter lim="800000"/>
            <a:headEnd/>
            <a:tailEnd/>
          </a:ln>
        </p:spPr>
        <p:txBody>
          <a:bodyPr lIns="130622" tIns="65311" rIns="130622" bIns="65311"/>
          <a:lstStyle/>
          <a:p>
            <a:pPr>
              <a:buFontTx/>
              <a:buChar char="•"/>
            </a:pPr>
            <a:r>
              <a:rPr lang="en-US" b="1">
                <a:solidFill>
                  <a:srgbClr val="FFFFFF"/>
                </a:solidFill>
              </a:rPr>
              <a:t> 40 interactions</a:t>
            </a:r>
          </a:p>
          <a:p>
            <a:pPr>
              <a:buFontTx/>
              <a:buChar char="•"/>
            </a:pPr>
            <a:r>
              <a:rPr lang="en-US" b="1">
                <a:solidFill>
                  <a:srgbClr val="FFFFFF"/>
                </a:solidFill>
              </a:rPr>
              <a:t> 8 departments</a:t>
            </a:r>
          </a:p>
          <a:p>
            <a:pPr>
              <a:buFontTx/>
              <a:buChar char="•"/>
            </a:pPr>
            <a:endParaRPr lang="en-US" b="1">
              <a:solidFill>
                <a:srgbClr val="FFFFFF"/>
              </a:solidFill>
            </a:endParaRPr>
          </a:p>
        </p:txBody>
      </p:sp>
      <p:sp>
        <p:nvSpPr>
          <p:cNvPr id="251922" name="AutoShape 18"/>
          <p:cNvSpPr>
            <a:spLocks noChangeArrowheads="1"/>
          </p:cNvSpPr>
          <p:nvPr/>
        </p:nvSpPr>
        <p:spPr bwMode="auto">
          <a:xfrm>
            <a:off x="7200900" y="1524000"/>
            <a:ext cx="3429000" cy="1117600"/>
          </a:xfrm>
          <a:prstGeom prst="wedgeRoundRectCallout">
            <a:avLst>
              <a:gd name="adj1" fmla="val 43611"/>
              <a:gd name="adj2" fmla="val 101704"/>
              <a:gd name="adj3" fmla="val 16667"/>
            </a:avLst>
          </a:prstGeom>
          <a:gradFill rotWithShape="1">
            <a:gsLst>
              <a:gs pos="0">
                <a:schemeClr val="folHlink"/>
              </a:gs>
              <a:gs pos="50000">
                <a:schemeClr val="folHlink">
                  <a:gamma/>
                  <a:shade val="46275"/>
                  <a:invGamma/>
                </a:schemeClr>
              </a:gs>
              <a:gs pos="100000">
                <a:schemeClr val="folHlink"/>
              </a:gs>
            </a:gsLst>
            <a:lin ang="5400000" scaled="1"/>
          </a:gradFill>
          <a:ln w="9525">
            <a:solidFill>
              <a:schemeClr val="tx1"/>
            </a:solidFill>
            <a:miter lim="800000"/>
            <a:headEnd/>
            <a:tailEnd/>
          </a:ln>
          <a:effectLst/>
        </p:spPr>
        <p:txBody>
          <a:bodyPr lIns="130622" tIns="65311" rIns="130622" bIns="65311"/>
          <a:lstStyle/>
          <a:p>
            <a:pPr>
              <a:buFontTx/>
              <a:buChar char="•"/>
              <a:defRPr/>
            </a:pPr>
            <a:r>
              <a:rPr lang="en-US" b="1">
                <a:solidFill>
                  <a:srgbClr val="FFFFFF"/>
                </a:solidFill>
                <a:latin typeface="Arial" charset="0"/>
                <a:cs typeface="Arial" charset="0"/>
              </a:rPr>
              <a:t> 120 interactions</a:t>
            </a:r>
          </a:p>
          <a:p>
            <a:pPr>
              <a:buFontTx/>
              <a:buChar char="•"/>
              <a:defRPr/>
            </a:pPr>
            <a:r>
              <a:rPr lang="en-US" b="1">
                <a:solidFill>
                  <a:srgbClr val="FFFFFF"/>
                </a:solidFill>
                <a:latin typeface="Arial" charset="0"/>
                <a:cs typeface="Arial" charset="0"/>
              </a:rPr>
              <a:t> 20 departments</a:t>
            </a:r>
          </a:p>
          <a:p>
            <a:pPr>
              <a:buFontTx/>
              <a:buChar char="•"/>
              <a:defRPr/>
            </a:pPr>
            <a:endParaRPr lang="en-US" b="1">
              <a:solidFill>
                <a:srgbClr val="FFFFFF"/>
              </a:solidFill>
              <a:latin typeface="Arial" charset="0"/>
              <a:cs typeface="Arial" charset="0"/>
            </a:endParaRPr>
          </a:p>
        </p:txBody>
      </p:sp>
      <p:sp>
        <p:nvSpPr>
          <p:cNvPr id="251923" name="AutoShape 19"/>
          <p:cNvSpPr>
            <a:spLocks noChangeArrowheads="1"/>
          </p:cNvSpPr>
          <p:nvPr/>
        </p:nvSpPr>
        <p:spPr bwMode="auto">
          <a:xfrm>
            <a:off x="3086100" y="8026400"/>
            <a:ext cx="3886200" cy="1117600"/>
          </a:xfrm>
          <a:prstGeom prst="wedgeRoundRectCallout">
            <a:avLst>
              <a:gd name="adj1" fmla="val 29720"/>
              <a:gd name="adj2" fmla="val -150568"/>
              <a:gd name="adj3" fmla="val 16667"/>
            </a:avLst>
          </a:prstGeom>
          <a:gradFill rotWithShape="1">
            <a:gsLst>
              <a:gs pos="0">
                <a:srgbClr val="336600"/>
              </a:gs>
              <a:gs pos="50000">
                <a:srgbClr val="182F00"/>
              </a:gs>
              <a:gs pos="100000">
                <a:srgbClr val="336600"/>
              </a:gs>
            </a:gsLst>
            <a:lin ang="5400000" scaled="1"/>
          </a:gradFill>
          <a:ln w="9525">
            <a:solidFill>
              <a:schemeClr val="tx1"/>
            </a:solidFill>
            <a:miter lim="800000"/>
            <a:headEnd/>
            <a:tailEnd/>
          </a:ln>
        </p:spPr>
        <p:txBody>
          <a:bodyPr lIns="130622" tIns="65311" rIns="130622" bIns="65311"/>
          <a:lstStyle/>
          <a:p>
            <a:pPr>
              <a:buFontTx/>
              <a:buChar char="•"/>
            </a:pPr>
            <a:r>
              <a:rPr lang="en-US" b="1" dirty="0">
                <a:solidFill>
                  <a:srgbClr val="FFFFFF"/>
                </a:solidFill>
              </a:rPr>
              <a:t> 500+ interactions</a:t>
            </a:r>
          </a:p>
          <a:p>
            <a:pPr>
              <a:buFontTx/>
              <a:buChar char="•"/>
            </a:pPr>
            <a:r>
              <a:rPr lang="en-US" b="1" dirty="0">
                <a:solidFill>
                  <a:srgbClr val="FFFFFF"/>
                </a:solidFill>
              </a:rPr>
              <a:t> 100 departments</a:t>
            </a:r>
          </a:p>
          <a:p>
            <a:pPr>
              <a:buFontTx/>
              <a:buChar char="•"/>
            </a:pPr>
            <a:endParaRPr lang="en-US" b="1" dirty="0">
              <a:solidFill>
                <a:srgbClr val="FFFFFF"/>
              </a:solidFill>
            </a:endParaRPr>
          </a:p>
        </p:txBody>
      </p:sp>
      <p:grpSp>
        <p:nvGrpSpPr>
          <p:cNvPr id="5" name="Group 20"/>
          <p:cNvGrpSpPr>
            <a:grpSpLocks/>
          </p:cNvGrpSpPr>
          <p:nvPr/>
        </p:nvGrpSpPr>
        <p:grpSpPr bwMode="auto">
          <a:xfrm>
            <a:off x="8801100" y="5204886"/>
            <a:ext cx="4914900" cy="2516717"/>
            <a:chOff x="3696" y="2459"/>
            <a:chExt cx="2064" cy="1189"/>
          </a:xfrm>
        </p:grpSpPr>
        <p:sp>
          <p:nvSpPr>
            <p:cNvPr id="251925" name="Cloud"/>
            <p:cNvSpPr>
              <a:spLocks noChangeAspect="1" noEditPoints="1" noChangeArrowheads="1"/>
            </p:cNvSpPr>
            <p:nvPr/>
          </p:nvSpPr>
          <p:spPr bwMode="auto">
            <a:xfrm>
              <a:off x="3696" y="2459"/>
              <a:ext cx="2064" cy="118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CCFF"/>
            </a:solidFill>
            <a:ln w="9525">
              <a:solidFill>
                <a:srgbClr val="000000"/>
              </a:solidFill>
              <a:miter lim="800000"/>
              <a:headEnd/>
              <a:tailEnd/>
            </a:ln>
            <a:effectLst>
              <a:outerShdw dist="107763" dir="2700000" algn="ctr" rotWithShape="0">
                <a:srgbClr val="808080"/>
              </a:outerShdw>
            </a:effectLst>
          </p:spPr>
          <p:txBody>
            <a:bodyPr/>
            <a:lstStyle/>
            <a:p>
              <a:pPr algn="ctr">
                <a:defRPr/>
              </a:pPr>
              <a:r>
                <a:rPr lang="en-US" sz="2300" b="1" dirty="0">
                  <a:solidFill>
                    <a:srgbClr val="000000"/>
                  </a:solidFill>
                  <a:latin typeface="Arial" charset="0"/>
                  <a:cs typeface="Arial" charset="0"/>
                </a:rPr>
                <a:t>Can we streamline</a:t>
              </a:r>
            </a:p>
            <a:p>
              <a:pPr algn="ctr">
                <a:defRPr/>
              </a:pPr>
              <a:r>
                <a:rPr lang="en-US" sz="2300" b="1" dirty="0">
                  <a:solidFill>
                    <a:srgbClr val="000000"/>
                  </a:solidFill>
                  <a:latin typeface="Arial" charset="0"/>
                  <a:cs typeface="Arial" charset="0"/>
                </a:rPr>
                <a:t>these interactions</a:t>
              </a:r>
            </a:p>
            <a:p>
              <a:pPr algn="ctr">
                <a:defRPr/>
              </a:pPr>
              <a:r>
                <a:rPr lang="en-US" sz="2300" b="1" dirty="0">
                  <a:solidFill>
                    <a:srgbClr val="000000"/>
                  </a:solidFill>
                  <a:latin typeface="Arial" charset="0"/>
                  <a:cs typeface="Arial" charset="0"/>
                </a:rPr>
                <a:t>&amp; enhance </a:t>
              </a:r>
            </a:p>
            <a:p>
              <a:pPr algn="ctr">
                <a:defRPr/>
              </a:pPr>
              <a:r>
                <a:rPr lang="en-US" sz="2300" b="1" dirty="0">
                  <a:solidFill>
                    <a:srgbClr val="000000"/>
                  </a:solidFill>
                  <a:latin typeface="Arial" charset="0"/>
                  <a:cs typeface="Arial" charset="0"/>
                </a:rPr>
                <a:t>National Productivity</a:t>
              </a:r>
            </a:p>
          </p:txBody>
        </p:sp>
        <p:sp>
          <p:nvSpPr>
            <p:cNvPr id="20490" name="Text Box 22"/>
            <p:cNvSpPr txBox="1">
              <a:spLocks noChangeArrowheads="1"/>
            </p:cNvSpPr>
            <p:nvPr/>
          </p:nvSpPr>
          <p:spPr bwMode="auto">
            <a:xfrm>
              <a:off x="5057" y="2920"/>
              <a:ext cx="293" cy="545"/>
            </a:xfrm>
            <a:prstGeom prst="rect">
              <a:avLst/>
            </a:prstGeom>
            <a:noFill/>
            <a:ln w="9525">
              <a:noFill/>
              <a:miter lim="800000"/>
              <a:headEnd/>
              <a:tailEnd/>
            </a:ln>
          </p:spPr>
          <p:txBody>
            <a:bodyPr wrap="square">
              <a:spAutoFit/>
            </a:bodyPr>
            <a:lstStyle/>
            <a:p>
              <a:r>
                <a:rPr lang="en-US" sz="6900" b="1" dirty="0">
                  <a:solidFill>
                    <a:srgbClr val="FF0000"/>
                  </a:solidFill>
                </a:rPr>
                <a:t>?</a:t>
              </a:r>
            </a:p>
          </p:txBody>
        </p:sp>
      </p:grpSp>
    </p:spTree>
    <p:extLst>
      <p:ext uri="{BB962C8B-B14F-4D97-AF65-F5344CB8AC3E}">
        <p14:creationId xmlns:p14="http://schemas.microsoft.com/office/powerpoint/2010/main" val="39899178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1920"/>
                                        </p:tgtEl>
                                        <p:attrNameLst>
                                          <p:attrName>style.visibility</p:attrName>
                                        </p:attrNameLst>
                                      </p:cBhvr>
                                      <p:to>
                                        <p:strVal val="visible"/>
                                      </p:to>
                                    </p:set>
                                    <p:animEffect transition="in" filter="wipe(left)">
                                      <p:cBhvr>
                                        <p:cTn id="7" dur="500"/>
                                        <p:tgtEl>
                                          <p:spTgt spid="2519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1921"/>
                                        </p:tgtEl>
                                        <p:attrNameLst>
                                          <p:attrName>style.visibility</p:attrName>
                                        </p:attrNameLst>
                                      </p:cBhvr>
                                      <p:to>
                                        <p:strVal val="visible"/>
                                      </p:to>
                                    </p:set>
                                    <p:animEffect transition="in" filter="wipe(left)">
                                      <p:cBhvr>
                                        <p:cTn id="12" dur="500"/>
                                        <p:tgtEl>
                                          <p:spTgt spid="2519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1922"/>
                                        </p:tgtEl>
                                        <p:attrNameLst>
                                          <p:attrName>style.visibility</p:attrName>
                                        </p:attrNameLst>
                                      </p:cBhvr>
                                      <p:to>
                                        <p:strVal val="visible"/>
                                      </p:to>
                                    </p:set>
                                    <p:animEffect transition="in" filter="wipe(left)">
                                      <p:cBhvr>
                                        <p:cTn id="17" dur="500"/>
                                        <p:tgtEl>
                                          <p:spTgt spid="2519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51923"/>
                                        </p:tgtEl>
                                        <p:attrNameLst>
                                          <p:attrName>style.visibility</p:attrName>
                                        </p:attrNameLst>
                                      </p:cBhvr>
                                      <p:to>
                                        <p:strVal val="visible"/>
                                      </p:to>
                                    </p:set>
                                    <p:animEffect transition="in" filter="wipe(left)">
                                      <p:cBhvr>
                                        <p:cTn id="22" dur="500"/>
                                        <p:tgtEl>
                                          <p:spTgt spid="251923"/>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52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ppt_x</p:attrName>
                                        </p:attrNameLst>
                                      </p:cBhvr>
                                      <p:tavLst>
                                        <p:tav tm="0">
                                          <p:val>
                                            <p:fltVal val="0.5"/>
                                          </p:val>
                                        </p:tav>
                                        <p:tav tm="100000">
                                          <p:val>
                                            <p:strVal val="#ppt_x"/>
                                          </p:val>
                                        </p:tav>
                                      </p:tavLst>
                                    </p:anim>
                                    <p:anim calcmode="lin" valueType="num">
                                      <p:cBhvr>
                                        <p:cTn id="30"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20" grpId="0" animBg="1"/>
      <p:bldP spid="251921" grpId="0" animBg="1"/>
      <p:bldP spid="251922" grpId="0" animBg="1"/>
      <p:bldP spid="25192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7"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2: Current State Assessment</a:t>
            </a:r>
          </a:p>
        </p:txBody>
      </p:sp>
      <p:sp>
        <p:nvSpPr>
          <p:cNvPr id="8" name="Title 1"/>
          <p:cNvSpPr txBox="1">
            <a:spLocks/>
          </p:cNvSpPr>
          <p:nvPr/>
        </p:nvSpPr>
        <p:spPr>
          <a:xfrm>
            <a:off x="290145" y="1625601"/>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2900" b="1" dirty="0" smtClean="0">
                <a:solidFill>
                  <a:schemeClr val="tx2"/>
                </a:solidFill>
                <a:latin typeface="+mj-lt"/>
                <a:ea typeface="+mj-ea"/>
                <a:cs typeface="+mj-cs"/>
              </a:rPr>
              <a:t>Key Outputs/Deliverables</a:t>
            </a:r>
          </a:p>
        </p:txBody>
      </p:sp>
      <p:grpSp>
        <p:nvGrpSpPr>
          <p:cNvPr id="9" name="Group 8"/>
          <p:cNvGrpSpPr/>
          <p:nvPr/>
        </p:nvGrpSpPr>
        <p:grpSpPr>
          <a:xfrm>
            <a:off x="1758341" y="3555784"/>
            <a:ext cx="3007814" cy="3454617"/>
            <a:chOff x="693528" y="1771912"/>
            <a:chExt cx="1299353" cy="866668"/>
          </a:xfrm>
        </p:grpSpPr>
        <p:sp>
          <p:nvSpPr>
            <p:cNvPr id="25" name="Rectangle 24"/>
            <p:cNvSpPr/>
            <p:nvPr/>
          </p:nvSpPr>
          <p:spPr>
            <a:xfrm>
              <a:off x="693528" y="1771912"/>
              <a:ext cx="1299353" cy="866668"/>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6" name="Rectangle 25"/>
            <p:cNvSpPr/>
            <p:nvPr/>
          </p:nvSpPr>
          <p:spPr>
            <a:xfrm>
              <a:off x="783985" y="1771912"/>
              <a:ext cx="1208896" cy="8666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331091" indent="-331091" defTabSz="444478">
                <a:lnSpc>
                  <a:spcPct val="90000"/>
                </a:lnSpc>
                <a:spcBef>
                  <a:spcPct val="0"/>
                </a:spcBef>
                <a:spcAft>
                  <a:spcPct val="35000"/>
                </a:spcAft>
                <a:buFont typeface="Arial" pitchFamily="34" charset="0"/>
                <a:buChar char="•"/>
              </a:pPr>
              <a:r>
                <a:rPr lang="en-US" sz="2000" dirty="0" smtClean="0"/>
                <a:t>Process maps</a:t>
              </a:r>
            </a:p>
            <a:p>
              <a:pPr marL="331091" indent="-331091" defTabSz="444478">
                <a:lnSpc>
                  <a:spcPct val="90000"/>
                </a:lnSpc>
                <a:spcBef>
                  <a:spcPct val="0"/>
                </a:spcBef>
                <a:spcAft>
                  <a:spcPct val="35000"/>
                </a:spcAft>
                <a:buFont typeface="Arial" pitchFamily="34" charset="0"/>
                <a:buChar char="•"/>
              </a:pPr>
              <a:r>
                <a:rPr lang="en-US" sz="2000" dirty="0" smtClean="0"/>
                <a:t>Pain points</a:t>
              </a:r>
            </a:p>
            <a:p>
              <a:pPr marL="331091" indent="-331091" defTabSz="444478">
                <a:lnSpc>
                  <a:spcPct val="90000"/>
                </a:lnSpc>
                <a:spcBef>
                  <a:spcPct val="0"/>
                </a:spcBef>
                <a:spcAft>
                  <a:spcPct val="35000"/>
                </a:spcAft>
                <a:buFont typeface="Arial" pitchFamily="34" charset="0"/>
                <a:buChar char="•"/>
              </a:pPr>
              <a:r>
                <a:rPr lang="en-US" sz="2000" dirty="0" smtClean="0"/>
                <a:t>Initial improvement areas</a:t>
              </a:r>
            </a:p>
            <a:p>
              <a:pPr marL="331091" indent="-331091" defTabSz="444478">
                <a:lnSpc>
                  <a:spcPct val="90000"/>
                </a:lnSpc>
                <a:spcBef>
                  <a:spcPct val="0"/>
                </a:spcBef>
                <a:spcAft>
                  <a:spcPct val="35000"/>
                </a:spcAft>
                <a:buFont typeface="Arial" pitchFamily="34" charset="0"/>
                <a:buChar char="•"/>
              </a:pPr>
              <a:r>
                <a:rPr lang="en-US" sz="2000" dirty="0" smtClean="0"/>
                <a:t>Stakeholder needs</a:t>
              </a:r>
              <a:endParaRPr lang="en-US" sz="2000" dirty="0"/>
            </a:p>
          </p:txBody>
        </p:sp>
      </p:grpSp>
      <p:grpSp>
        <p:nvGrpSpPr>
          <p:cNvPr id="10" name="Group 9"/>
          <p:cNvGrpSpPr/>
          <p:nvPr/>
        </p:nvGrpSpPr>
        <p:grpSpPr>
          <a:xfrm>
            <a:off x="342900" y="2946400"/>
            <a:ext cx="1769301" cy="1523456"/>
            <a:chOff x="540" y="1425418"/>
            <a:chExt cx="866235" cy="866235"/>
          </a:xfrm>
        </p:grpSpPr>
        <p:sp>
          <p:nvSpPr>
            <p:cNvPr id="23" name="Oval 22"/>
            <p:cNvSpPr/>
            <p:nvPr/>
          </p:nvSpPr>
          <p:spPr>
            <a:xfrm>
              <a:off x="540"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6"/>
            <p:cNvSpPr/>
            <p:nvPr/>
          </p:nvSpPr>
          <p:spPr>
            <a:xfrm>
              <a:off x="540" y="1552275"/>
              <a:ext cx="824468" cy="6241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As-Is Processes</a:t>
              </a:r>
              <a:endParaRPr lang="en-US" sz="2000" dirty="0"/>
            </a:p>
          </p:txBody>
        </p:sp>
      </p:grpSp>
      <p:grpSp>
        <p:nvGrpSpPr>
          <p:cNvPr id="11" name="Group 10"/>
          <p:cNvGrpSpPr/>
          <p:nvPr/>
        </p:nvGrpSpPr>
        <p:grpSpPr>
          <a:xfrm>
            <a:off x="6181595" y="3555784"/>
            <a:ext cx="2985266" cy="3454617"/>
            <a:chOff x="2859117" y="1771912"/>
            <a:chExt cx="1299353" cy="866668"/>
          </a:xfrm>
        </p:grpSpPr>
        <p:sp>
          <p:nvSpPr>
            <p:cNvPr id="21" name="Rectangle 20"/>
            <p:cNvSpPr/>
            <p:nvPr/>
          </p:nvSpPr>
          <p:spPr>
            <a:xfrm>
              <a:off x="2859117" y="1771912"/>
              <a:ext cx="1299353" cy="866668"/>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2" name="Rectangle 21"/>
            <p:cNvSpPr/>
            <p:nvPr/>
          </p:nvSpPr>
          <p:spPr>
            <a:xfrm>
              <a:off x="3067014" y="1771912"/>
              <a:ext cx="1091456" cy="8666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331091" indent="-331091" defTabSz="444478">
                <a:lnSpc>
                  <a:spcPct val="90000"/>
                </a:lnSpc>
                <a:spcBef>
                  <a:spcPct val="0"/>
                </a:spcBef>
                <a:spcAft>
                  <a:spcPct val="35000"/>
                </a:spcAft>
                <a:buFont typeface="Arial" pitchFamily="34" charset="0"/>
                <a:buChar char="•"/>
              </a:pPr>
              <a:r>
                <a:rPr lang="en-US" sz="2000" dirty="0" smtClean="0"/>
                <a:t>IT Systems</a:t>
              </a:r>
            </a:p>
            <a:p>
              <a:pPr marL="331091" indent="-331091" defTabSz="444478">
                <a:lnSpc>
                  <a:spcPct val="90000"/>
                </a:lnSpc>
                <a:spcBef>
                  <a:spcPct val="0"/>
                </a:spcBef>
                <a:spcAft>
                  <a:spcPct val="35000"/>
                </a:spcAft>
                <a:buFont typeface="Arial" pitchFamily="34" charset="0"/>
                <a:buChar char="•"/>
              </a:pPr>
              <a:r>
                <a:rPr lang="en-US" sz="2000" dirty="0" smtClean="0"/>
                <a:t>Scope and functionality</a:t>
              </a:r>
            </a:p>
            <a:p>
              <a:pPr marL="331091" indent="-331091" defTabSz="444478">
                <a:lnSpc>
                  <a:spcPct val="90000"/>
                </a:lnSpc>
                <a:spcBef>
                  <a:spcPct val="0"/>
                </a:spcBef>
                <a:spcAft>
                  <a:spcPct val="35000"/>
                </a:spcAft>
                <a:buFont typeface="Arial" pitchFamily="34" charset="0"/>
                <a:buChar char="•"/>
              </a:pPr>
              <a:r>
                <a:rPr lang="en-US" sz="2000" dirty="0" smtClean="0"/>
                <a:t>Strengths and gaps</a:t>
              </a:r>
            </a:p>
            <a:p>
              <a:pPr marL="331091" indent="-331091" defTabSz="444478">
                <a:lnSpc>
                  <a:spcPct val="90000"/>
                </a:lnSpc>
                <a:spcBef>
                  <a:spcPct val="0"/>
                </a:spcBef>
                <a:spcAft>
                  <a:spcPct val="35000"/>
                </a:spcAft>
                <a:buFont typeface="Arial" pitchFamily="34" charset="0"/>
                <a:buChar char="•"/>
              </a:pPr>
              <a:r>
                <a:rPr lang="en-US" sz="2000" dirty="0" smtClean="0"/>
                <a:t>IT Infrastructure (network, security, data center)..</a:t>
              </a:r>
              <a:endParaRPr lang="en-US" sz="2000" dirty="0"/>
            </a:p>
          </p:txBody>
        </p:sp>
      </p:grpSp>
      <p:grpSp>
        <p:nvGrpSpPr>
          <p:cNvPr id="12" name="Group 11"/>
          <p:cNvGrpSpPr/>
          <p:nvPr/>
        </p:nvGrpSpPr>
        <p:grpSpPr>
          <a:xfrm>
            <a:off x="4686300" y="2946400"/>
            <a:ext cx="1849155" cy="1523456"/>
            <a:chOff x="2127033" y="1425418"/>
            <a:chExt cx="905331" cy="866235"/>
          </a:xfrm>
        </p:grpSpPr>
        <p:sp>
          <p:nvSpPr>
            <p:cNvPr id="19" name="Oval 18"/>
            <p:cNvSpPr/>
            <p:nvPr/>
          </p:nvSpPr>
          <p:spPr>
            <a:xfrm>
              <a:off x="2166129"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0"/>
            <p:cNvSpPr/>
            <p:nvPr/>
          </p:nvSpPr>
          <p:spPr>
            <a:xfrm>
              <a:off x="2127033" y="1524545"/>
              <a:ext cx="895365" cy="6819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As-Is IT Environment</a:t>
              </a:r>
              <a:endParaRPr lang="en-US" sz="2000" dirty="0"/>
            </a:p>
          </p:txBody>
        </p:sp>
      </p:grpSp>
      <p:grpSp>
        <p:nvGrpSpPr>
          <p:cNvPr id="13" name="Group 12"/>
          <p:cNvGrpSpPr/>
          <p:nvPr/>
        </p:nvGrpSpPr>
        <p:grpSpPr>
          <a:xfrm>
            <a:off x="10074056" y="3555784"/>
            <a:ext cx="3184745" cy="3454617"/>
            <a:chOff x="5024706" y="1771912"/>
            <a:chExt cx="1299353" cy="866668"/>
          </a:xfrm>
        </p:grpSpPr>
        <p:sp>
          <p:nvSpPr>
            <p:cNvPr id="17" name="Rectangle 16"/>
            <p:cNvSpPr/>
            <p:nvPr/>
          </p:nvSpPr>
          <p:spPr>
            <a:xfrm>
              <a:off x="5024706" y="1771912"/>
              <a:ext cx="1299353" cy="866668"/>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5232602" y="1771912"/>
              <a:ext cx="1091456" cy="8666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331091" indent="-331091" defTabSz="444478">
                <a:lnSpc>
                  <a:spcPct val="90000"/>
                </a:lnSpc>
                <a:spcBef>
                  <a:spcPct val="0"/>
                </a:spcBef>
                <a:spcAft>
                  <a:spcPct val="35000"/>
                </a:spcAft>
                <a:buFont typeface="Arial" pitchFamily="34" charset="0"/>
                <a:buChar char="•"/>
              </a:pPr>
              <a:r>
                <a:rPr lang="en-US" sz="2000" dirty="0" smtClean="0"/>
                <a:t>Organizational structures</a:t>
              </a:r>
            </a:p>
            <a:p>
              <a:pPr marL="331091" indent="-331091" defTabSz="444478">
                <a:lnSpc>
                  <a:spcPct val="90000"/>
                </a:lnSpc>
                <a:spcBef>
                  <a:spcPct val="0"/>
                </a:spcBef>
                <a:spcAft>
                  <a:spcPct val="35000"/>
                </a:spcAft>
                <a:buFont typeface="Arial" pitchFamily="34" charset="0"/>
                <a:buChar char="•"/>
              </a:pPr>
              <a:r>
                <a:rPr lang="en-US" sz="2000" dirty="0" smtClean="0"/>
                <a:t>Roles and responsibilities</a:t>
              </a:r>
            </a:p>
            <a:p>
              <a:pPr marL="331091" indent="-331091" defTabSz="444478">
                <a:lnSpc>
                  <a:spcPct val="90000"/>
                </a:lnSpc>
                <a:spcBef>
                  <a:spcPct val="0"/>
                </a:spcBef>
                <a:spcAft>
                  <a:spcPct val="35000"/>
                </a:spcAft>
                <a:buFont typeface="Arial" pitchFamily="34" charset="0"/>
                <a:buChar char="•"/>
              </a:pPr>
              <a:r>
                <a:rPr lang="en-US" sz="2000" dirty="0" smtClean="0"/>
                <a:t>Capacities and skill sets</a:t>
              </a:r>
            </a:p>
            <a:p>
              <a:pPr marL="331091" indent="-331091" defTabSz="444478">
                <a:lnSpc>
                  <a:spcPct val="90000"/>
                </a:lnSpc>
                <a:spcBef>
                  <a:spcPct val="0"/>
                </a:spcBef>
                <a:spcAft>
                  <a:spcPct val="35000"/>
                </a:spcAft>
                <a:buFont typeface="Arial" pitchFamily="34" charset="0"/>
                <a:buChar char="•"/>
              </a:pPr>
              <a:r>
                <a:rPr lang="en-US" sz="2000" dirty="0" smtClean="0"/>
                <a:t>Change barriers..</a:t>
              </a:r>
            </a:p>
          </p:txBody>
        </p:sp>
      </p:grpSp>
      <p:grpSp>
        <p:nvGrpSpPr>
          <p:cNvPr id="14" name="Group 13"/>
          <p:cNvGrpSpPr/>
          <p:nvPr/>
        </p:nvGrpSpPr>
        <p:grpSpPr>
          <a:xfrm>
            <a:off x="9166860" y="2946400"/>
            <a:ext cx="1791846" cy="1523456"/>
            <a:chOff x="4320679" y="1425418"/>
            <a:chExt cx="877273" cy="866235"/>
          </a:xfrm>
        </p:grpSpPr>
        <p:sp>
          <p:nvSpPr>
            <p:cNvPr id="15" name="Oval 14"/>
            <p:cNvSpPr/>
            <p:nvPr/>
          </p:nvSpPr>
          <p:spPr>
            <a:xfrm>
              <a:off x="4331717"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4"/>
            <p:cNvSpPr/>
            <p:nvPr/>
          </p:nvSpPr>
          <p:spPr>
            <a:xfrm>
              <a:off x="4320679" y="1570761"/>
              <a:ext cx="873530" cy="6241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As-Is People Environment</a:t>
              </a:r>
              <a:endParaRPr lang="en-US" sz="2000" dirty="0"/>
            </a:p>
          </p:txBody>
        </p:sp>
      </p:grpSp>
    </p:spTree>
    <p:extLst>
      <p:ext uri="{BB962C8B-B14F-4D97-AF65-F5344CB8AC3E}">
        <p14:creationId xmlns:p14="http://schemas.microsoft.com/office/powerpoint/2010/main" val="23089681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4343400"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8801101" y="13208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1"/>
            <a:endCxn id="27" idx="0"/>
          </p:cNvCxnSpPr>
          <p:nvPr/>
        </p:nvCxnSpPr>
        <p:spPr>
          <a:xfrm rot="10800000" flipV="1">
            <a:off x="5657851" y="1609886"/>
            <a:ext cx="3143251" cy="52371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917531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228600" y="2032000"/>
            <a:ext cx="12230100" cy="5588000"/>
          </a:xfrm>
        </p:spPr>
        <p:txBody>
          <a:bodyPr/>
          <a:lstStyle/>
          <a:p>
            <a:pPr marL="503439" indent="-503439">
              <a:spcBef>
                <a:spcPts val="857"/>
              </a:spcBef>
              <a:spcAft>
                <a:spcPts val="857"/>
              </a:spcAft>
              <a:buFont typeface="Arial" pitchFamily="34" charset="0"/>
              <a:buChar char="•"/>
            </a:pPr>
            <a:r>
              <a:rPr lang="en-US" sz="2600" dirty="0" smtClean="0">
                <a:solidFill>
                  <a:schemeClr val="tx1"/>
                </a:solidFill>
                <a:latin typeface="Arial" charset="0"/>
                <a:cs typeface="Arial" charset="0"/>
              </a:rPr>
              <a:t>To define how the identified business functions and services shall be performed going forward</a:t>
            </a:r>
          </a:p>
          <a:p>
            <a:pPr marL="503439" indent="-503439">
              <a:spcBef>
                <a:spcPts val="857"/>
              </a:spcBef>
              <a:spcAft>
                <a:spcPts val="857"/>
              </a:spcAft>
              <a:buFont typeface="Arial" pitchFamily="34" charset="0"/>
              <a:buChar char="•"/>
            </a:pPr>
            <a:r>
              <a:rPr lang="en-US" sz="2600" dirty="0" smtClean="0">
                <a:solidFill>
                  <a:schemeClr val="tx1"/>
                </a:solidFill>
                <a:latin typeface="Arial" charset="0"/>
                <a:cs typeface="Arial" charset="0"/>
              </a:rPr>
              <a:t>To define the new business processes</a:t>
            </a:r>
          </a:p>
          <a:p>
            <a:pPr marL="503439" indent="-503439">
              <a:spcBef>
                <a:spcPts val="857"/>
              </a:spcBef>
              <a:spcAft>
                <a:spcPts val="857"/>
              </a:spcAft>
              <a:buFont typeface="Arial" pitchFamily="34" charset="0"/>
              <a:buChar char="•"/>
            </a:pPr>
            <a:r>
              <a:rPr lang="en-US" sz="2600" dirty="0" smtClean="0">
                <a:solidFill>
                  <a:schemeClr val="tx1"/>
                </a:solidFill>
                <a:latin typeface="Arial" charset="0"/>
                <a:cs typeface="Arial" charset="0"/>
              </a:rPr>
              <a:t>To define IT solutions and services for automation of new business processes</a:t>
            </a:r>
          </a:p>
          <a:p>
            <a:pPr marL="503439" indent="-503439">
              <a:spcBef>
                <a:spcPts val="857"/>
              </a:spcBef>
              <a:spcAft>
                <a:spcPts val="857"/>
              </a:spcAft>
              <a:buFont typeface="Arial" pitchFamily="34" charset="0"/>
              <a:buChar char="•"/>
            </a:pPr>
            <a:r>
              <a:rPr lang="en-US" sz="2600" dirty="0" smtClean="0">
                <a:solidFill>
                  <a:schemeClr val="tx1"/>
                </a:solidFill>
                <a:latin typeface="Arial" charset="0"/>
                <a:cs typeface="Arial" charset="0"/>
              </a:rPr>
              <a:t>To define people change management, capacity building and communication requirements for project implementation</a:t>
            </a:r>
          </a:p>
        </p:txBody>
      </p:sp>
      <p:sp>
        <p:nvSpPr>
          <p:cNvPr id="9"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12"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3: Define Future State (To-be definition)</a:t>
            </a:r>
          </a:p>
        </p:txBody>
      </p:sp>
    </p:spTree>
    <p:extLst>
      <p:ext uri="{BB962C8B-B14F-4D97-AF65-F5344CB8AC3E}">
        <p14:creationId xmlns:p14="http://schemas.microsoft.com/office/powerpoint/2010/main" val="19968217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Content Placeholder 2"/>
          <p:cNvSpPr txBox="1">
            <a:spLocks/>
          </p:cNvSpPr>
          <p:nvPr/>
        </p:nvSpPr>
        <p:spPr bwMode="auto">
          <a:xfrm>
            <a:off x="228600" y="2032000"/>
            <a:ext cx="12801600" cy="609600"/>
          </a:xfrm>
          <a:prstGeom prst="rect">
            <a:avLst/>
          </a:prstGeom>
        </p:spPr>
        <p:txBody>
          <a:bodyPr vert="horz" lIns="0" tIns="0" rIns="0" bIns="0" rtlCol="0">
            <a:noAutofit/>
          </a:bodyPr>
          <a:lstStyle/>
          <a:p>
            <a:pPr marL="489833" indent="-489833">
              <a:spcBef>
                <a:spcPts val="857"/>
              </a:spcBef>
              <a:spcAft>
                <a:spcPts val="857"/>
              </a:spcAft>
            </a:pPr>
            <a:r>
              <a:rPr lang="en-US" dirty="0" smtClean="0">
                <a:latin typeface="Arial" charset="0"/>
                <a:cs typeface="Arial" charset="0"/>
              </a:rPr>
              <a:t>To-be definition is performed along the following dimensions:</a:t>
            </a:r>
          </a:p>
          <a:p>
            <a:pPr marL="1142943" lvl="1" indent="-489833">
              <a:spcBef>
                <a:spcPts val="857"/>
              </a:spcBef>
              <a:spcAft>
                <a:spcPts val="857"/>
              </a:spcAft>
              <a:buFont typeface="Arial" pitchFamily="34" charset="0"/>
              <a:buChar char="•"/>
            </a:pPr>
            <a:endParaRPr lang="en-US" dirty="0" smtClean="0">
              <a:latin typeface="Arial" charset="0"/>
              <a:cs typeface="Arial" charset="0"/>
            </a:endParaRPr>
          </a:p>
        </p:txBody>
      </p:sp>
      <p:graphicFrame>
        <p:nvGraphicFramePr>
          <p:cNvPr id="31" name="Diagram 30"/>
          <p:cNvGraphicFramePr/>
          <p:nvPr/>
        </p:nvGraphicFramePr>
        <p:xfrm>
          <a:off x="2286000" y="2743200"/>
          <a:ext cx="9144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3: Define Future State (To-be definition)</a:t>
            </a:r>
          </a:p>
        </p:txBody>
      </p:sp>
    </p:spTree>
    <p:extLst>
      <p:ext uri="{BB962C8B-B14F-4D97-AF65-F5344CB8AC3E}">
        <p14:creationId xmlns:p14="http://schemas.microsoft.com/office/powerpoint/2010/main" val="26310552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8" name="Title 1"/>
          <p:cNvSpPr txBox="1">
            <a:spLocks/>
          </p:cNvSpPr>
          <p:nvPr/>
        </p:nvSpPr>
        <p:spPr>
          <a:xfrm>
            <a:off x="290145" y="1625601"/>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2900" b="1" dirty="0" smtClean="0">
                <a:latin typeface="+mj-lt"/>
                <a:ea typeface="+mj-ea"/>
                <a:cs typeface="+mj-cs"/>
              </a:rPr>
              <a:t>Key Outputs/Deliverables</a:t>
            </a:r>
          </a:p>
        </p:txBody>
      </p:sp>
      <p:grpSp>
        <p:nvGrpSpPr>
          <p:cNvPr id="2" name="Group 8"/>
          <p:cNvGrpSpPr/>
          <p:nvPr/>
        </p:nvGrpSpPr>
        <p:grpSpPr>
          <a:xfrm>
            <a:off x="1758341" y="3555784"/>
            <a:ext cx="2653952" cy="3454617"/>
            <a:chOff x="693528" y="1771912"/>
            <a:chExt cx="1299353" cy="866668"/>
          </a:xfrm>
        </p:grpSpPr>
        <p:sp>
          <p:nvSpPr>
            <p:cNvPr id="25" name="Rectangle 24"/>
            <p:cNvSpPr/>
            <p:nvPr/>
          </p:nvSpPr>
          <p:spPr>
            <a:xfrm>
              <a:off x="693528" y="1771912"/>
              <a:ext cx="1299353" cy="866668"/>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6" name="Rectangle 25"/>
            <p:cNvSpPr/>
            <p:nvPr/>
          </p:nvSpPr>
          <p:spPr>
            <a:xfrm>
              <a:off x="783985" y="1771912"/>
              <a:ext cx="1208896" cy="86666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331091" indent="-331091" defTabSz="444478">
                <a:lnSpc>
                  <a:spcPct val="90000"/>
                </a:lnSpc>
                <a:spcBef>
                  <a:spcPct val="0"/>
                </a:spcBef>
                <a:spcAft>
                  <a:spcPct val="35000"/>
                </a:spcAft>
                <a:buFont typeface="Arial" pitchFamily="34" charset="0"/>
                <a:buChar char="•"/>
              </a:pPr>
              <a:r>
                <a:rPr lang="en-US" sz="2000" dirty="0" smtClean="0">
                  <a:solidFill>
                    <a:schemeClr val="tx1"/>
                  </a:solidFill>
                </a:rPr>
                <a:t>To-be business processes</a:t>
              </a:r>
            </a:p>
            <a:p>
              <a:pPr marL="331091" indent="-331091" defTabSz="444478">
                <a:lnSpc>
                  <a:spcPct val="90000"/>
                </a:lnSpc>
                <a:spcBef>
                  <a:spcPct val="0"/>
                </a:spcBef>
                <a:spcAft>
                  <a:spcPct val="35000"/>
                </a:spcAft>
                <a:buFont typeface="Arial" pitchFamily="34" charset="0"/>
                <a:buChar char="•"/>
              </a:pPr>
              <a:r>
                <a:rPr lang="en-US" sz="2000" dirty="0" smtClean="0">
                  <a:solidFill>
                    <a:schemeClr val="tx1"/>
                  </a:solidFill>
                </a:rPr>
                <a:t>New process KPIs/metrics</a:t>
              </a:r>
            </a:p>
            <a:p>
              <a:pPr marL="331091" indent="-331091" defTabSz="444478">
                <a:lnSpc>
                  <a:spcPct val="90000"/>
                </a:lnSpc>
                <a:spcBef>
                  <a:spcPct val="0"/>
                </a:spcBef>
                <a:spcAft>
                  <a:spcPct val="35000"/>
                </a:spcAft>
                <a:buFont typeface="Arial" pitchFamily="34" charset="0"/>
                <a:buChar char="•"/>
              </a:pPr>
              <a:r>
                <a:rPr lang="en-US" sz="2000" dirty="0" smtClean="0">
                  <a:solidFill>
                    <a:schemeClr val="tx1"/>
                  </a:solidFill>
                </a:rPr>
                <a:t>Changes to the legal and policy environment</a:t>
              </a:r>
              <a:endParaRPr lang="en-US" sz="2000" dirty="0">
                <a:solidFill>
                  <a:schemeClr val="tx1"/>
                </a:solidFill>
              </a:endParaRPr>
            </a:p>
          </p:txBody>
        </p:sp>
      </p:grpSp>
      <p:grpSp>
        <p:nvGrpSpPr>
          <p:cNvPr id="3" name="Group 9"/>
          <p:cNvGrpSpPr/>
          <p:nvPr/>
        </p:nvGrpSpPr>
        <p:grpSpPr>
          <a:xfrm>
            <a:off x="342900" y="2946400"/>
            <a:ext cx="1769301" cy="1523456"/>
            <a:chOff x="540" y="1425418"/>
            <a:chExt cx="866235" cy="866235"/>
          </a:xfrm>
        </p:grpSpPr>
        <p:sp>
          <p:nvSpPr>
            <p:cNvPr id="23" name="Oval 22"/>
            <p:cNvSpPr/>
            <p:nvPr/>
          </p:nvSpPr>
          <p:spPr>
            <a:xfrm>
              <a:off x="540"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6"/>
            <p:cNvSpPr/>
            <p:nvPr/>
          </p:nvSpPr>
          <p:spPr>
            <a:xfrm>
              <a:off x="540" y="1552275"/>
              <a:ext cx="824468" cy="6241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To-be Processes</a:t>
              </a:r>
              <a:endParaRPr lang="en-US" sz="2000" dirty="0"/>
            </a:p>
          </p:txBody>
        </p:sp>
      </p:grpSp>
      <p:grpSp>
        <p:nvGrpSpPr>
          <p:cNvPr id="4" name="Group 10"/>
          <p:cNvGrpSpPr/>
          <p:nvPr/>
        </p:nvGrpSpPr>
        <p:grpSpPr>
          <a:xfrm>
            <a:off x="6261444" y="3759200"/>
            <a:ext cx="3111156" cy="3962616"/>
            <a:chOff x="2954171" y="1771912"/>
            <a:chExt cx="1523196" cy="994111"/>
          </a:xfrm>
        </p:grpSpPr>
        <p:sp>
          <p:nvSpPr>
            <p:cNvPr id="21" name="Rectangle 20"/>
            <p:cNvSpPr/>
            <p:nvPr/>
          </p:nvSpPr>
          <p:spPr>
            <a:xfrm>
              <a:off x="2954171" y="1771912"/>
              <a:ext cx="1523196" cy="994111"/>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2" name="Rectangle 21"/>
            <p:cNvSpPr/>
            <p:nvPr/>
          </p:nvSpPr>
          <p:spPr>
            <a:xfrm>
              <a:off x="3022399" y="1797401"/>
              <a:ext cx="1454968" cy="9686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331091" indent="-331091" defTabSz="444478">
                <a:lnSpc>
                  <a:spcPct val="90000"/>
                </a:lnSpc>
                <a:spcBef>
                  <a:spcPct val="0"/>
                </a:spcBef>
                <a:spcAft>
                  <a:spcPct val="35000"/>
                </a:spcAft>
                <a:buFont typeface="Arial" pitchFamily="34" charset="0"/>
                <a:buChar char="•"/>
              </a:pPr>
              <a:endParaRPr lang="en-US" sz="2000" dirty="0" smtClean="0"/>
            </a:p>
            <a:p>
              <a:pPr marL="331091" indent="-331091" defTabSz="444478">
                <a:lnSpc>
                  <a:spcPct val="90000"/>
                </a:lnSpc>
                <a:spcBef>
                  <a:spcPct val="0"/>
                </a:spcBef>
                <a:spcAft>
                  <a:spcPct val="35000"/>
                </a:spcAft>
                <a:buFont typeface="Arial" pitchFamily="34" charset="0"/>
                <a:buChar char="•"/>
              </a:pPr>
              <a:endParaRPr lang="en-US" sz="2000" dirty="0" smtClean="0"/>
            </a:p>
            <a:p>
              <a:pPr marL="331091" indent="-331091" defTabSz="444478">
                <a:lnSpc>
                  <a:spcPct val="90000"/>
                </a:lnSpc>
                <a:spcBef>
                  <a:spcPct val="0"/>
                </a:spcBef>
                <a:spcAft>
                  <a:spcPct val="35000"/>
                </a:spcAft>
                <a:buFont typeface="Arial" pitchFamily="34" charset="0"/>
                <a:buChar char="•"/>
              </a:pPr>
              <a:r>
                <a:rPr lang="en-US" sz="2000" dirty="0" smtClean="0"/>
                <a:t>Functional Architecture and Requirements specifications</a:t>
              </a:r>
            </a:p>
            <a:p>
              <a:pPr marL="331091" indent="-331091" defTabSz="444478">
                <a:lnSpc>
                  <a:spcPct val="90000"/>
                </a:lnSpc>
                <a:spcBef>
                  <a:spcPct val="0"/>
                </a:spcBef>
                <a:spcAft>
                  <a:spcPct val="35000"/>
                </a:spcAft>
                <a:buFont typeface="Arial" pitchFamily="34" charset="0"/>
                <a:buChar char="•"/>
              </a:pPr>
              <a:r>
                <a:rPr lang="en-US" sz="2000" dirty="0" smtClean="0"/>
                <a:t>Enterprise Architecture covering Application, data, network, security, data center architecture</a:t>
              </a:r>
            </a:p>
            <a:p>
              <a:pPr marL="331091" indent="-331091" defTabSz="444478">
                <a:lnSpc>
                  <a:spcPct val="90000"/>
                </a:lnSpc>
                <a:spcBef>
                  <a:spcPct val="0"/>
                </a:spcBef>
                <a:spcAft>
                  <a:spcPct val="35000"/>
                </a:spcAft>
                <a:buFont typeface="Arial" pitchFamily="34" charset="0"/>
                <a:buChar char="•"/>
              </a:pPr>
              <a:r>
                <a:rPr lang="en-US" sz="2000" dirty="0" smtClean="0"/>
                <a:t>Data digitization and migration strategy</a:t>
              </a:r>
            </a:p>
            <a:p>
              <a:pPr marL="331091" indent="-331091" defTabSz="444478">
                <a:lnSpc>
                  <a:spcPct val="90000"/>
                </a:lnSpc>
                <a:spcBef>
                  <a:spcPct val="0"/>
                </a:spcBef>
                <a:spcAft>
                  <a:spcPct val="35000"/>
                </a:spcAft>
                <a:buFont typeface="Arial" pitchFamily="34" charset="0"/>
                <a:buChar char="•"/>
              </a:pPr>
              <a:r>
                <a:rPr lang="en-US" sz="2000" dirty="0" smtClean="0"/>
                <a:t>SLAs</a:t>
              </a:r>
            </a:p>
            <a:p>
              <a:pPr marL="331091" indent="-331091" defTabSz="444478">
                <a:lnSpc>
                  <a:spcPct val="90000"/>
                </a:lnSpc>
                <a:spcBef>
                  <a:spcPct val="0"/>
                </a:spcBef>
                <a:spcAft>
                  <a:spcPct val="35000"/>
                </a:spcAft>
                <a:buFont typeface="Arial" pitchFamily="34" charset="0"/>
                <a:buChar char="•"/>
              </a:pPr>
              <a:endParaRPr lang="en-US" sz="2000" dirty="0" smtClean="0"/>
            </a:p>
            <a:p>
              <a:pPr marL="331091" indent="-331091" defTabSz="444478">
                <a:lnSpc>
                  <a:spcPct val="90000"/>
                </a:lnSpc>
                <a:spcBef>
                  <a:spcPct val="0"/>
                </a:spcBef>
                <a:spcAft>
                  <a:spcPct val="35000"/>
                </a:spcAft>
                <a:buFont typeface="Arial" pitchFamily="34" charset="0"/>
                <a:buChar char="•"/>
              </a:pPr>
              <a:endParaRPr lang="en-US" sz="2000" dirty="0"/>
            </a:p>
          </p:txBody>
        </p:sp>
      </p:grpSp>
      <p:grpSp>
        <p:nvGrpSpPr>
          <p:cNvPr id="5" name="Group 11"/>
          <p:cNvGrpSpPr/>
          <p:nvPr/>
        </p:nvGrpSpPr>
        <p:grpSpPr>
          <a:xfrm>
            <a:off x="4686300" y="2946400"/>
            <a:ext cx="1849155" cy="1523456"/>
            <a:chOff x="2127033" y="1425418"/>
            <a:chExt cx="905331" cy="866235"/>
          </a:xfrm>
        </p:grpSpPr>
        <p:sp>
          <p:nvSpPr>
            <p:cNvPr id="19" name="Oval 18"/>
            <p:cNvSpPr/>
            <p:nvPr/>
          </p:nvSpPr>
          <p:spPr>
            <a:xfrm>
              <a:off x="2166129"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0"/>
            <p:cNvSpPr/>
            <p:nvPr/>
          </p:nvSpPr>
          <p:spPr>
            <a:xfrm>
              <a:off x="2127033" y="1524545"/>
              <a:ext cx="895365" cy="6819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To-be IT Environment</a:t>
              </a:r>
              <a:endParaRPr lang="en-US" sz="2000" dirty="0"/>
            </a:p>
          </p:txBody>
        </p:sp>
      </p:grpSp>
      <p:grpSp>
        <p:nvGrpSpPr>
          <p:cNvPr id="9" name="Group 12"/>
          <p:cNvGrpSpPr/>
          <p:nvPr/>
        </p:nvGrpSpPr>
        <p:grpSpPr>
          <a:xfrm>
            <a:off x="10604846" y="3555782"/>
            <a:ext cx="2996852" cy="4470620"/>
            <a:chOff x="5024704" y="1771912"/>
            <a:chExt cx="1467234" cy="1012088"/>
          </a:xfrm>
        </p:grpSpPr>
        <p:sp>
          <p:nvSpPr>
            <p:cNvPr id="17" name="Rectangle 16"/>
            <p:cNvSpPr/>
            <p:nvPr/>
          </p:nvSpPr>
          <p:spPr>
            <a:xfrm>
              <a:off x="5024705" y="1771912"/>
              <a:ext cx="1355313" cy="866668"/>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5024704" y="1771912"/>
              <a:ext cx="1467234" cy="10120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49784" rIns="49784" bIns="49784" numCol="1" spcCol="1270" anchor="ctr" anchorCtr="0">
              <a:noAutofit/>
            </a:bodyPr>
            <a:lstStyle/>
            <a:p>
              <a:pPr marL="408194" indent="-408194" defTabSz="444478">
                <a:lnSpc>
                  <a:spcPct val="90000"/>
                </a:lnSpc>
                <a:spcBef>
                  <a:spcPct val="0"/>
                </a:spcBef>
                <a:spcAft>
                  <a:spcPct val="35000"/>
                </a:spcAft>
                <a:buFont typeface="Arial" pitchFamily="34" charset="0"/>
                <a:buChar char="•"/>
              </a:pPr>
              <a:r>
                <a:rPr lang="en-US" sz="1800" dirty="0" smtClean="0">
                  <a:solidFill>
                    <a:schemeClr val="tx1"/>
                  </a:solidFill>
                </a:rPr>
                <a:t>Institutional structures needed for project implementation</a:t>
              </a:r>
            </a:p>
            <a:p>
              <a:pPr marL="408194" indent="-408194" defTabSz="444478">
                <a:lnSpc>
                  <a:spcPct val="90000"/>
                </a:lnSpc>
                <a:spcBef>
                  <a:spcPct val="0"/>
                </a:spcBef>
                <a:spcAft>
                  <a:spcPct val="35000"/>
                </a:spcAft>
                <a:buFont typeface="Arial" pitchFamily="34" charset="0"/>
                <a:buChar char="•"/>
              </a:pPr>
              <a:r>
                <a:rPr lang="en-US" sz="1800" dirty="0" smtClean="0">
                  <a:solidFill>
                    <a:schemeClr val="tx1"/>
                  </a:solidFill>
                </a:rPr>
                <a:t>Training and Capacity building plan</a:t>
              </a:r>
            </a:p>
            <a:p>
              <a:pPr marL="408194" indent="-408194" defTabSz="444478">
                <a:lnSpc>
                  <a:spcPct val="90000"/>
                </a:lnSpc>
                <a:spcBef>
                  <a:spcPct val="0"/>
                </a:spcBef>
                <a:spcAft>
                  <a:spcPct val="35000"/>
                </a:spcAft>
                <a:buFont typeface="Arial" pitchFamily="34" charset="0"/>
                <a:buChar char="•"/>
              </a:pPr>
              <a:r>
                <a:rPr lang="en-US" sz="1800" dirty="0" smtClean="0">
                  <a:solidFill>
                    <a:schemeClr val="tx1"/>
                  </a:solidFill>
                </a:rPr>
                <a:t>Change Management Plan</a:t>
              </a:r>
            </a:p>
            <a:p>
              <a:pPr marL="408194" indent="-408194" defTabSz="444478">
                <a:lnSpc>
                  <a:spcPct val="90000"/>
                </a:lnSpc>
                <a:spcBef>
                  <a:spcPct val="0"/>
                </a:spcBef>
                <a:spcAft>
                  <a:spcPct val="35000"/>
                </a:spcAft>
                <a:buFont typeface="Arial" pitchFamily="34" charset="0"/>
                <a:buChar char="•"/>
              </a:pPr>
              <a:r>
                <a:rPr lang="en-US" sz="1800" dirty="0" smtClean="0">
                  <a:solidFill>
                    <a:schemeClr val="tx1"/>
                  </a:solidFill>
                </a:rPr>
                <a:t>Communications Management Plan</a:t>
              </a:r>
            </a:p>
          </p:txBody>
        </p:sp>
      </p:grpSp>
      <p:grpSp>
        <p:nvGrpSpPr>
          <p:cNvPr id="10" name="Group 13"/>
          <p:cNvGrpSpPr/>
          <p:nvPr/>
        </p:nvGrpSpPr>
        <p:grpSpPr>
          <a:xfrm>
            <a:off x="9166860" y="2946400"/>
            <a:ext cx="1791846" cy="1523456"/>
            <a:chOff x="4320679" y="1425418"/>
            <a:chExt cx="877273" cy="866235"/>
          </a:xfrm>
        </p:grpSpPr>
        <p:sp>
          <p:nvSpPr>
            <p:cNvPr id="15" name="Oval 14"/>
            <p:cNvSpPr/>
            <p:nvPr/>
          </p:nvSpPr>
          <p:spPr>
            <a:xfrm>
              <a:off x="4331717" y="1425418"/>
              <a:ext cx="866235" cy="866235"/>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4"/>
            <p:cNvSpPr/>
            <p:nvPr/>
          </p:nvSpPr>
          <p:spPr>
            <a:xfrm>
              <a:off x="4320679" y="1570761"/>
              <a:ext cx="873530" cy="6241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07975">
                <a:lnSpc>
                  <a:spcPct val="90000"/>
                </a:lnSpc>
                <a:spcBef>
                  <a:spcPct val="0"/>
                </a:spcBef>
                <a:spcAft>
                  <a:spcPct val="35000"/>
                </a:spcAft>
              </a:pPr>
              <a:r>
                <a:rPr lang="en-US" sz="2000" dirty="0" smtClean="0"/>
                <a:t>To-be People Environment</a:t>
              </a:r>
              <a:endParaRPr lang="en-US" sz="2000" dirty="0"/>
            </a:p>
          </p:txBody>
        </p:sp>
      </p:grpSp>
      <p:sp>
        <p:nvSpPr>
          <p:cNvPr id="27"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Phase 3: Define Future State (To-be definition)</a:t>
            </a:r>
          </a:p>
        </p:txBody>
      </p:sp>
    </p:spTree>
    <p:extLst>
      <p:ext uri="{BB962C8B-B14F-4D97-AF65-F5344CB8AC3E}">
        <p14:creationId xmlns:p14="http://schemas.microsoft.com/office/powerpoint/2010/main" val="4212399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6569964"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11027665" y="13208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1"/>
            <a:endCxn id="27" idx="0"/>
          </p:cNvCxnSpPr>
          <p:nvPr/>
        </p:nvCxnSpPr>
        <p:spPr>
          <a:xfrm rot="10800000" flipV="1">
            <a:off x="7884415" y="1609886"/>
            <a:ext cx="3143251" cy="52371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5353050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54795" y="3467101"/>
          <a:ext cx="13237368" cy="1816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7" name="Title 1"/>
          <p:cNvSpPr txBox="1">
            <a:spLocks/>
          </p:cNvSpPr>
          <p:nvPr/>
        </p:nvSpPr>
        <p:spPr>
          <a:xfrm>
            <a:off x="290145" y="1625601"/>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2900" b="1" dirty="0" smtClean="0">
                <a:latin typeface="+mj-lt"/>
                <a:ea typeface="+mj-ea"/>
                <a:cs typeface="+mj-cs"/>
              </a:rPr>
              <a:t>Key Activities</a:t>
            </a:r>
          </a:p>
        </p:txBody>
      </p:sp>
      <p:sp>
        <p:nvSpPr>
          <p:cNvPr id="8"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3400" b="1" dirty="0" smtClean="0">
                <a:solidFill>
                  <a:schemeClr val="tx2"/>
                </a:solidFill>
                <a:latin typeface="+mj-lt"/>
                <a:ea typeface="+mj-ea"/>
                <a:cs typeface="+mj-cs"/>
              </a:rPr>
              <a:t>Phase 4: Implementation approach and sourcing</a:t>
            </a:r>
          </a:p>
        </p:txBody>
      </p:sp>
    </p:spTree>
    <p:extLst>
      <p:ext uri="{BB962C8B-B14F-4D97-AF65-F5344CB8AC3E}">
        <p14:creationId xmlns:p14="http://schemas.microsoft.com/office/powerpoint/2010/main" val="21065935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54795" y="2540001"/>
          <a:ext cx="13237368" cy="1816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7" name="Title 1"/>
          <p:cNvSpPr txBox="1">
            <a:spLocks/>
          </p:cNvSpPr>
          <p:nvPr/>
        </p:nvSpPr>
        <p:spPr>
          <a:xfrm>
            <a:off x="290145" y="1625601"/>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2900" b="1" dirty="0" smtClean="0">
                <a:latin typeface="+mj-lt"/>
                <a:ea typeface="+mj-ea"/>
                <a:cs typeface="+mj-cs"/>
              </a:rPr>
              <a:t>Key Outputs/Deliverables</a:t>
            </a:r>
          </a:p>
        </p:txBody>
      </p:sp>
      <p:sp>
        <p:nvSpPr>
          <p:cNvPr id="8"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lvl="0">
              <a:spcBef>
                <a:spcPct val="0"/>
              </a:spcBef>
              <a:defRPr/>
            </a:pPr>
            <a:r>
              <a:rPr lang="en-US" sz="3400" b="1" dirty="0" smtClean="0">
                <a:solidFill>
                  <a:schemeClr val="tx2"/>
                </a:solidFill>
                <a:latin typeface="+mj-lt"/>
                <a:ea typeface="+mj-ea"/>
                <a:cs typeface="+mj-cs"/>
              </a:rPr>
              <a:t>Phase 4: Implementation approach and sourcing</a:t>
            </a:r>
          </a:p>
        </p:txBody>
      </p:sp>
      <p:sp>
        <p:nvSpPr>
          <p:cNvPr id="10" name="TextBox 9"/>
          <p:cNvSpPr txBox="1"/>
          <p:nvPr/>
        </p:nvSpPr>
        <p:spPr>
          <a:xfrm>
            <a:off x="342900" y="4572001"/>
            <a:ext cx="3086100" cy="3825216"/>
          </a:xfrm>
          <a:prstGeom prst="rect">
            <a:avLst/>
          </a:prstGeom>
          <a:noFill/>
        </p:spPr>
        <p:txBody>
          <a:bodyPr wrap="square" lIns="130622" tIns="65311" rIns="130622" bIns="65311" rtlCol="0">
            <a:spAutoFit/>
          </a:bodyPr>
          <a:lstStyle/>
          <a:p>
            <a:pPr marL="489833" lvl="1" indent="-489833">
              <a:spcBef>
                <a:spcPts val="429"/>
              </a:spcBef>
              <a:spcAft>
                <a:spcPts val="429"/>
              </a:spcAft>
              <a:buFont typeface="Wingdings" pitchFamily="2" charset="2"/>
              <a:buChar char="§"/>
            </a:pPr>
            <a:r>
              <a:rPr lang="en-US" sz="2000" dirty="0" smtClean="0">
                <a:latin typeface="Arial" charset="0"/>
                <a:cs typeface="Arial" charset="0"/>
              </a:rPr>
              <a:t>Implementation Approach and Plan</a:t>
            </a:r>
          </a:p>
          <a:p>
            <a:pPr marL="489833" lvl="1" indent="-489833">
              <a:spcBef>
                <a:spcPts val="429"/>
              </a:spcBef>
              <a:spcAft>
                <a:spcPts val="429"/>
              </a:spcAft>
              <a:buFont typeface="Wingdings" pitchFamily="2" charset="2"/>
              <a:buChar char="§"/>
            </a:pPr>
            <a:r>
              <a:rPr lang="en-US" sz="2000" dirty="0" smtClean="0">
                <a:latin typeface="Arial" charset="0"/>
                <a:cs typeface="Arial" charset="0"/>
              </a:rPr>
              <a:t>Implementation timelines</a:t>
            </a:r>
          </a:p>
          <a:p>
            <a:pPr marL="489833" lvl="1" indent="-489833">
              <a:spcBef>
                <a:spcPts val="429"/>
              </a:spcBef>
              <a:spcAft>
                <a:spcPts val="429"/>
              </a:spcAft>
              <a:buFont typeface="Wingdings" pitchFamily="2" charset="2"/>
              <a:buChar char="§"/>
            </a:pPr>
            <a:r>
              <a:rPr lang="en-US" sz="2000" dirty="0" smtClean="0">
                <a:latin typeface="Arial" charset="0"/>
                <a:cs typeface="Arial" charset="0"/>
              </a:rPr>
              <a:t>Identification of key stakeholders and their roles and responsibilities</a:t>
            </a:r>
          </a:p>
          <a:p>
            <a:pPr marL="489833" lvl="1" indent="-489833">
              <a:spcBef>
                <a:spcPts val="429"/>
              </a:spcBef>
              <a:spcAft>
                <a:spcPts val="429"/>
              </a:spcAft>
              <a:buFont typeface="Wingdings" pitchFamily="2" charset="2"/>
              <a:buChar char="§"/>
            </a:pPr>
            <a:r>
              <a:rPr lang="en-US" sz="2000" dirty="0" smtClean="0">
                <a:latin typeface="Arial" charset="0"/>
                <a:cs typeface="Arial" charset="0"/>
              </a:rPr>
              <a:t>Monitoring and Evaluation (M &amp; E) Plan</a:t>
            </a:r>
          </a:p>
        </p:txBody>
      </p:sp>
      <p:sp>
        <p:nvSpPr>
          <p:cNvPr id="11" name="TextBox 10"/>
          <p:cNvSpPr txBox="1"/>
          <p:nvPr/>
        </p:nvSpPr>
        <p:spPr>
          <a:xfrm>
            <a:off x="3506724" y="4572001"/>
            <a:ext cx="3086100" cy="2273510"/>
          </a:xfrm>
          <a:prstGeom prst="rect">
            <a:avLst/>
          </a:prstGeom>
          <a:noFill/>
        </p:spPr>
        <p:txBody>
          <a:bodyPr wrap="square" lIns="130622" tIns="65311" rIns="130622" bIns="65311" rtlCol="0">
            <a:spAutoFit/>
          </a:bodyPr>
          <a:lstStyle/>
          <a:p>
            <a:pPr marL="489833" lvl="1" indent="-489833">
              <a:spcBef>
                <a:spcPts val="429"/>
              </a:spcBef>
              <a:spcAft>
                <a:spcPts val="429"/>
              </a:spcAft>
              <a:buFont typeface="Wingdings" pitchFamily="2" charset="2"/>
              <a:buChar char="§"/>
            </a:pPr>
            <a:r>
              <a:rPr lang="en-US" sz="2000" dirty="0" smtClean="0">
                <a:latin typeface="Arial" charset="0"/>
                <a:cs typeface="Arial" charset="0"/>
              </a:rPr>
              <a:t>Project investments and costs </a:t>
            </a:r>
          </a:p>
          <a:p>
            <a:pPr marL="489833" lvl="1" indent="-489833">
              <a:spcBef>
                <a:spcPts val="429"/>
              </a:spcBef>
              <a:spcAft>
                <a:spcPts val="429"/>
              </a:spcAft>
              <a:buFont typeface="Wingdings" pitchFamily="2" charset="2"/>
              <a:buChar char="§"/>
            </a:pPr>
            <a:r>
              <a:rPr lang="en-US" sz="2000" dirty="0" smtClean="0">
                <a:latin typeface="Arial" charset="0"/>
                <a:cs typeface="Arial" charset="0"/>
              </a:rPr>
              <a:t>Business/implementation model</a:t>
            </a:r>
          </a:p>
          <a:p>
            <a:pPr marL="489833" lvl="1" indent="-489833">
              <a:spcBef>
                <a:spcPts val="429"/>
              </a:spcBef>
              <a:spcAft>
                <a:spcPts val="429"/>
              </a:spcAft>
              <a:buFont typeface="Wingdings" pitchFamily="2" charset="2"/>
              <a:buChar char="§"/>
            </a:pPr>
            <a:r>
              <a:rPr lang="en-US" sz="2000" dirty="0" smtClean="0">
                <a:latin typeface="Arial" charset="0"/>
                <a:cs typeface="Arial" charset="0"/>
              </a:rPr>
              <a:t>Payment terms</a:t>
            </a:r>
          </a:p>
          <a:p>
            <a:pPr marL="489833" lvl="1" indent="-489833">
              <a:spcBef>
                <a:spcPts val="429"/>
              </a:spcBef>
              <a:spcAft>
                <a:spcPts val="429"/>
              </a:spcAft>
              <a:buFont typeface="Wingdings" pitchFamily="2" charset="2"/>
              <a:buChar char="§"/>
            </a:pPr>
            <a:r>
              <a:rPr lang="en-US" sz="2000" dirty="0" smtClean="0">
                <a:latin typeface="Arial" charset="0"/>
                <a:cs typeface="Arial" charset="0"/>
              </a:rPr>
              <a:t>SLAs</a:t>
            </a:r>
          </a:p>
        </p:txBody>
      </p:sp>
      <p:sp>
        <p:nvSpPr>
          <p:cNvPr id="12" name="TextBox 11"/>
          <p:cNvSpPr txBox="1"/>
          <p:nvPr/>
        </p:nvSpPr>
        <p:spPr>
          <a:xfrm>
            <a:off x="6743700" y="4572000"/>
            <a:ext cx="3086100" cy="2824943"/>
          </a:xfrm>
          <a:prstGeom prst="rect">
            <a:avLst/>
          </a:prstGeom>
          <a:noFill/>
        </p:spPr>
        <p:txBody>
          <a:bodyPr wrap="square" lIns="130622" tIns="65311" rIns="130622" bIns="65311" rtlCol="0">
            <a:spAutoFit/>
          </a:bodyPr>
          <a:lstStyle/>
          <a:p>
            <a:pPr marL="489833" lvl="1" indent="-489833">
              <a:spcBef>
                <a:spcPts val="429"/>
              </a:spcBef>
              <a:spcAft>
                <a:spcPts val="429"/>
              </a:spcAft>
              <a:buFont typeface="Wingdings" pitchFamily="2" charset="2"/>
              <a:buChar char="§"/>
            </a:pPr>
            <a:r>
              <a:rPr lang="en-US" sz="2000" dirty="0" smtClean="0">
                <a:latin typeface="Arial" charset="0"/>
                <a:cs typeface="Arial" charset="0"/>
              </a:rPr>
              <a:t>Procurement approach</a:t>
            </a:r>
          </a:p>
          <a:p>
            <a:pPr marL="489833" lvl="1" indent="-489833">
              <a:spcBef>
                <a:spcPts val="429"/>
              </a:spcBef>
              <a:spcAft>
                <a:spcPts val="429"/>
              </a:spcAft>
              <a:buFont typeface="Wingdings" pitchFamily="2" charset="2"/>
              <a:buChar char="§"/>
            </a:pPr>
            <a:r>
              <a:rPr lang="en-US" sz="2000" dirty="0" smtClean="0">
                <a:latin typeface="Arial" charset="0"/>
                <a:cs typeface="Arial" charset="0"/>
              </a:rPr>
              <a:t>Request for Proposals (RFP)</a:t>
            </a:r>
          </a:p>
          <a:p>
            <a:pPr marL="489833" lvl="1" indent="-489833">
              <a:spcBef>
                <a:spcPts val="429"/>
              </a:spcBef>
              <a:spcAft>
                <a:spcPts val="429"/>
              </a:spcAft>
              <a:buFont typeface="Wingdings" pitchFamily="2" charset="2"/>
              <a:buChar char="§"/>
            </a:pPr>
            <a:r>
              <a:rPr lang="en-US" sz="2000" dirty="0" smtClean="0">
                <a:latin typeface="Arial" charset="0"/>
                <a:cs typeface="Arial" charset="0"/>
              </a:rPr>
              <a:t>Contract Documents/Agreements </a:t>
            </a:r>
          </a:p>
          <a:p>
            <a:endParaRPr lang="en-US" sz="2000" dirty="0" smtClean="0">
              <a:solidFill>
                <a:schemeClr val="tx2"/>
              </a:solidFill>
            </a:endParaRPr>
          </a:p>
        </p:txBody>
      </p:sp>
      <p:sp>
        <p:nvSpPr>
          <p:cNvPr id="13" name="TextBox 12"/>
          <p:cNvSpPr txBox="1"/>
          <p:nvPr/>
        </p:nvSpPr>
        <p:spPr>
          <a:xfrm>
            <a:off x="10058400" y="4572000"/>
            <a:ext cx="3086100" cy="2901887"/>
          </a:xfrm>
          <a:prstGeom prst="rect">
            <a:avLst/>
          </a:prstGeom>
          <a:noFill/>
        </p:spPr>
        <p:txBody>
          <a:bodyPr wrap="square" lIns="130622" tIns="65311" rIns="130622" bIns="65311" rtlCol="0">
            <a:spAutoFit/>
          </a:bodyPr>
          <a:lstStyle/>
          <a:p>
            <a:pPr marL="489833" lvl="1" indent="-489833">
              <a:spcBef>
                <a:spcPts val="429"/>
              </a:spcBef>
              <a:spcAft>
                <a:spcPts val="429"/>
              </a:spcAft>
              <a:buFont typeface="Wingdings" pitchFamily="2" charset="2"/>
              <a:buChar char="§"/>
            </a:pPr>
            <a:r>
              <a:rPr lang="en-US" sz="2000" dirty="0" smtClean="0">
                <a:latin typeface="Arial" charset="0"/>
                <a:cs typeface="Arial" charset="0"/>
              </a:rPr>
              <a:t>Pre-bid minutes and clarifications</a:t>
            </a:r>
          </a:p>
          <a:p>
            <a:pPr marL="489833" lvl="1" indent="-489833">
              <a:spcBef>
                <a:spcPts val="429"/>
              </a:spcBef>
              <a:spcAft>
                <a:spcPts val="429"/>
              </a:spcAft>
              <a:buFont typeface="Wingdings" pitchFamily="2" charset="2"/>
              <a:buChar char="§"/>
            </a:pPr>
            <a:r>
              <a:rPr lang="en-US" sz="2000" dirty="0" smtClean="0">
                <a:latin typeface="Arial" charset="0"/>
                <a:cs typeface="Arial" charset="0"/>
              </a:rPr>
              <a:t>Vendor evaluation reports</a:t>
            </a:r>
          </a:p>
          <a:p>
            <a:pPr marL="489833" lvl="1" indent="-489833">
              <a:spcBef>
                <a:spcPts val="429"/>
              </a:spcBef>
              <a:spcAft>
                <a:spcPts val="429"/>
              </a:spcAft>
              <a:buFont typeface="Wingdings" pitchFamily="2" charset="2"/>
              <a:buChar char="§"/>
            </a:pPr>
            <a:r>
              <a:rPr lang="en-US" sz="2000" dirty="0" smtClean="0">
                <a:latin typeface="Arial" charset="0"/>
                <a:cs typeface="Arial" charset="0"/>
              </a:rPr>
              <a:t>Vendor (s) identification</a:t>
            </a:r>
          </a:p>
          <a:p>
            <a:pPr marL="489833" lvl="1" indent="-489833">
              <a:spcBef>
                <a:spcPts val="429"/>
              </a:spcBef>
              <a:spcAft>
                <a:spcPts val="429"/>
              </a:spcAft>
              <a:buFont typeface="Wingdings" pitchFamily="2" charset="2"/>
              <a:buChar char="§"/>
            </a:pPr>
            <a:r>
              <a:rPr lang="en-US" sz="2000" dirty="0" smtClean="0">
                <a:latin typeface="Arial" charset="0"/>
                <a:cs typeface="Arial" charset="0"/>
              </a:rPr>
              <a:t>Signed contract documents</a:t>
            </a:r>
            <a:endParaRPr lang="en-US" sz="2000" dirty="0" smtClean="0">
              <a:solidFill>
                <a:schemeClr val="tx2"/>
              </a:solidFill>
            </a:endParaRPr>
          </a:p>
        </p:txBody>
      </p:sp>
    </p:spTree>
    <p:extLst>
      <p:ext uri="{BB962C8B-B14F-4D97-AF65-F5344CB8AC3E}">
        <p14:creationId xmlns:p14="http://schemas.microsoft.com/office/powerpoint/2010/main" val="41269647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smtClean="0">
                <a:solidFill>
                  <a:schemeClr val="tx1"/>
                </a:solidFill>
              </a:rPr>
              <a:t>e-Governance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8897112"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6057901" y="129532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3"/>
            <a:endCxn id="27" idx="0"/>
          </p:cNvCxnSpPr>
          <p:nvPr/>
        </p:nvCxnSpPr>
        <p:spPr>
          <a:xfrm>
            <a:off x="6776949" y="1584407"/>
            <a:ext cx="3434613" cy="54919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7798689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smtClean="0">
                <a:solidFill>
                  <a:schemeClr val="tx1"/>
                </a:solidFill>
              </a:rPr>
              <a:t>e-Governance Project Lifecycle (</a:t>
            </a:r>
            <a:r>
              <a:rPr lang="en-US" sz="3600" b="1" dirty="0" err="1" smtClean="0">
                <a:solidFill>
                  <a:schemeClr val="tx1"/>
                </a:solidFill>
              </a:rPr>
              <a:t>eGLC</a:t>
            </a:r>
            <a:r>
              <a:rPr lang="en-US" sz="3600" b="1" dirty="0" smtClean="0">
                <a:solidFill>
                  <a:schemeClr val="tx1"/>
                </a:solidFill>
              </a:rPr>
              <a:t>)</a:t>
            </a:r>
          </a:p>
        </p:txBody>
      </p:sp>
      <p:sp>
        <p:nvSpPr>
          <p:cNvPr id="23"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dirty="0" smtClean="0">
                <a:solidFill>
                  <a:schemeClr val="tx2"/>
                </a:solidFill>
                <a:latin typeface="+mj-lt"/>
                <a:ea typeface="+mj-ea"/>
                <a:cs typeface="+mj-cs"/>
              </a:rPr>
              <a:t>Phase 5: Develop and Implement  IT System</a:t>
            </a:r>
          </a:p>
        </p:txBody>
      </p:sp>
      <p:grpSp>
        <p:nvGrpSpPr>
          <p:cNvPr id="35" name="Group 34"/>
          <p:cNvGrpSpPr/>
          <p:nvPr/>
        </p:nvGrpSpPr>
        <p:grpSpPr>
          <a:xfrm>
            <a:off x="457200" y="3251200"/>
            <a:ext cx="12687300" cy="2946400"/>
            <a:chOff x="1676400" y="1600200"/>
            <a:chExt cx="6235700" cy="1931988"/>
          </a:xfrm>
        </p:grpSpPr>
        <p:sp>
          <p:nvSpPr>
            <p:cNvPr id="9" name="Right Arrow 8"/>
            <p:cNvSpPr/>
            <p:nvPr/>
          </p:nvSpPr>
          <p:spPr>
            <a:xfrm>
              <a:off x="2057400" y="1600200"/>
              <a:ext cx="5854700" cy="1931988"/>
            </a:xfrm>
            <a:prstGeom prst="rightArrow">
              <a:avLst>
                <a:gd name="adj1" fmla="val 51208"/>
                <a:gd name="adj2" fmla="val 50604"/>
              </a:avLst>
            </a:prstGeom>
          </p:spPr>
          <p:style>
            <a:lnRef idx="0">
              <a:schemeClr val="accent6"/>
            </a:lnRef>
            <a:fillRef idx="3">
              <a:schemeClr val="accent6"/>
            </a:fillRef>
            <a:effectRef idx="3">
              <a:schemeClr val="accent6"/>
            </a:effectRef>
            <a:fontRef idx="minor">
              <a:schemeClr val="lt1"/>
            </a:fontRef>
          </p:style>
        </p:sp>
        <p:grpSp>
          <p:nvGrpSpPr>
            <p:cNvPr id="24" name="Group 18"/>
            <p:cNvGrpSpPr>
              <a:grpSpLocks/>
            </p:cNvGrpSpPr>
            <p:nvPr/>
          </p:nvGrpSpPr>
          <p:grpSpPr bwMode="auto">
            <a:xfrm>
              <a:off x="1676400" y="2209800"/>
              <a:ext cx="900113" cy="736600"/>
              <a:chOff x="660" y="711200"/>
              <a:chExt cx="1016752" cy="948266"/>
            </a:xfrm>
          </p:grpSpPr>
          <p:sp>
            <p:nvSpPr>
              <p:cNvPr id="25" name="Rounded Rectangle 24"/>
              <p:cNvSpPr/>
              <p:nvPr/>
            </p:nvSpPr>
            <p:spPr>
              <a:xfrm>
                <a:off x="660" y="711200"/>
                <a:ext cx="1016752" cy="948266"/>
              </a:xfrm>
              <a:prstGeom prst="roundRect">
                <a:avLst/>
              </a:prstGeom>
            </p:spPr>
            <p:style>
              <a:lnRef idx="0">
                <a:schemeClr val="accent5"/>
              </a:lnRef>
              <a:fillRef idx="3">
                <a:schemeClr val="accent5"/>
              </a:fillRef>
              <a:effectRef idx="3">
                <a:schemeClr val="accent5"/>
              </a:effectRef>
              <a:fontRef idx="minor">
                <a:schemeClr val="lt1"/>
              </a:fontRef>
            </p:style>
          </p:sp>
          <p:sp>
            <p:nvSpPr>
              <p:cNvPr id="26" name="Rounded Rectangle 5"/>
              <p:cNvSpPr/>
              <p:nvPr/>
            </p:nvSpPr>
            <p:spPr>
              <a:xfrm>
                <a:off x="47284" y="758205"/>
                <a:ext cx="923505" cy="854257"/>
              </a:xfrm>
              <a:prstGeom prst="rect">
                <a:avLst/>
              </a:prstGeom>
              <a:ln>
                <a:noFill/>
              </a:ln>
            </p:spPr>
            <p:style>
              <a:lnRef idx="0">
                <a:schemeClr val="accent5"/>
              </a:lnRef>
              <a:fillRef idx="3">
                <a:schemeClr val="accent5"/>
              </a:fillRef>
              <a:effectRef idx="3">
                <a:schemeClr val="accent5"/>
              </a:effectRef>
              <a:fontRef idx="minor">
                <a:schemeClr val="lt1"/>
              </a:fontRef>
            </p:style>
            <p:txBody>
              <a:bodyPr lIns="41910" tIns="41910" rIns="41910" bIns="41910" spcCol="1270" anchor="ctr"/>
              <a:lstStyle/>
              <a:p>
                <a:pPr algn="ctr" defTabSz="698465">
                  <a:defRPr/>
                </a:pPr>
                <a:r>
                  <a:rPr lang="en-US" sz="2000" dirty="0">
                    <a:ln/>
                    <a:solidFill>
                      <a:schemeClr val="tx1"/>
                    </a:solidFill>
                    <a:latin typeface="Arial"/>
                  </a:rPr>
                  <a:t>Requirement </a:t>
                </a:r>
                <a:r>
                  <a:rPr lang="en-US" sz="2000" dirty="0" smtClean="0">
                    <a:ln/>
                    <a:solidFill>
                      <a:schemeClr val="tx1"/>
                    </a:solidFill>
                    <a:latin typeface="Arial"/>
                  </a:rPr>
                  <a:t>Specification</a:t>
                </a:r>
                <a:endParaRPr lang="en-US" sz="2000" dirty="0">
                  <a:solidFill>
                    <a:schemeClr val="tx1"/>
                  </a:solidFill>
                </a:endParaRPr>
              </a:p>
            </p:txBody>
          </p:sp>
        </p:grpSp>
        <p:sp>
          <p:nvSpPr>
            <p:cNvPr id="27" name="Rounded Rectangle 26"/>
            <p:cNvSpPr/>
            <p:nvPr/>
          </p:nvSpPr>
          <p:spPr bwMode="auto">
            <a:xfrm>
              <a:off x="2692400" y="2209800"/>
              <a:ext cx="927100" cy="736600"/>
            </a:xfrm>
            <a:prstGeom prst="roundRect">
              <a:avLst/>
            </a:prstGeom>
          </p:spPr>
          <p:style>
            <a:lnRef idx="0">
              <a:schemeClr val="accent5"/>
            </a:lnRef>
            <a:fillRef idx="3">
              <a:schemeClr val="accent5"/>
            </a:fillRef>
            <a:effectRef idx="3">
              <a:schemeClr val="accent5"/>
            </a:effectRef>
            <a:fontRef idx="minor">
              <a:schemeClr val="lt1"/>
            </a:fontRef>
          </p:style>
        </p:sp>
        <p:sp>
          <p:nvSpPr>
            <p:cNvPr id="28" name="Rounded Rectangle 27"/>
            <p:cNvSpPr/>
            <p:nvPr/>
          </p:nvSpPr>
          <p:spPr bwMode="auto">
            <a:xfrm>
              <a:off x="3721100" y="2209800"/>
              <a:ext cx="889000" cy="736600"/>
            </a:xfrm>
            <a:prstGeom prst="roundRect">
              <a:avLst/>
            </a:prstGeom>
          </p:spPr>
          <p:style>
            <a:lnRef idx="0">
              <a:schemeClr val="accent5"/>
            </a:lnRef>
            <a:fillRef idx="3">
              <a:schemeClr val="accent5"/>
            </a:fillRef>
            <a:effectRef idx="3">
              <a:schemeClr val="accent5"/>
            </a:effectRef>
            <a:fontRef idx="minor">
              <a:schemeClr val="lt1"/>
            </a:fontRef>
          </p:style>
        </p:sp>
        <p:sp>
          <p:nvSpPr>
            <p:cNvPr id="29" name="Rounded Rectangle 28"/>
            <p:cNvSpPr/>
            <p:nvPr/>
          </p:nvSpPr>
          <p:spPr bwMode="auto">
            <a:xfrm>
              <a:off x="4706493" y="2209800"/>
              <a:ext cx="990600" cy="736600"/>
            </a:xfrm>
            <a:prstGeom prst="roundRect">
              <a:avLst/>
            </a:prstGeom>
          </p:spPr>
          <p:style>
            <a:lnRef idx="0">
              <a:schemeClr val="accent5"/>
            </a:lnRef>
            <a:fillRef idx="3">
              <a:schemeClr val="accent5"/>
            </a:fillRef>
            <a:effectRef idx="3">
              <a:schemeClr val="accent5"/>
            </a:effectRef>
            <a:fontRef idx="minor">
              <a:schemeClr val="lt1"/>
            </a:fontRef>
          </p:style>
        </p:sp>
        <p:sp>
          <p:nvSpPr>
            <p:cNvPr id="30" name="Rounded Rectangle 29"/>
            <p:cNvSpPr/>
            <p:nvPr/>
          </p:nvSpPr>
          <p:spPr bwMode="auto">
            <a:xfrm>
              <a:off x="5787644" y="2211388"/>
              <a:ext cx="1050925" cy="736600"/>
            </a:xfrm>
            <a:prstGeom prst="roundRect">
              <a:avLst/>
            </a:prstGeom>
          </p:spPr>
          <p:style>
            <a:lnRef idx="0">
              <a:schemeClr val="accent5"/>
            </a:lnRef>
            <a:fillRef idx="3">
              <a:schemeClr val="accent5"/>
            </a:fillRef>
            <a:effectRef idx="3">
              <a:schemeClr val="accent5"/>
            </a:effectRef>
            <a:fontRef idx="minor">
              <a:schemeClr val="lt1"/>
            </a:fontRef>
          </p:style>
        </p:sp>
        <p:sp>
          <p:nvSpPr>
            <p:cNvPr id="31" name="Rounded Rectangle 13"/>
            <p:cNvSpPr/>
            <p:nvPr/>
          </p:nvSpPr>
          <p:spPr bwMode="auto">
            <a:xfrm>
              <a:off x="5820175" y="2256330"/>
              <a:ext cx="968375" cy="663575"/>
            </a:xfrm>
            <a:prstGeom prst="rect">
              <a:avLst/>
            </a:prstGeom>
          </p:spPr>
          <p:style>
            <a:lnRef idx="0">
              <a:scrgbClr r="0" g="0" b="0"/>
            </a:lnRef>
            <a:fillRef idx="0">
              <a:scrgbClr r="0" g="0" b="0"/>
            </a:fillRef>
            <a:effectRef idx="0">
              <a:scrgbClr r="0" g="0" b="0"/>
            </a:effectRef>
            <a:fontRef idx="minor">
              <a:schemeClr val="lt1"/>
            </a:fontRef>
          </p:style>
          <p:txBody>
            <a:bodyPr lIns="41910" tIns="41910" rIns="41910" bIns="41910" spcCol="1270" anchor="ctr"/>
            <a:lstStyle/>
            <a:p>
              <a:pPr algn="ctr" defTabSz="698465">
                <a:lnSpc>
                  <a:spcPct val="90000"/>
                </a:lnSpc>
                <a:spcAft>
                  <a:spcPct val="35000"/>
                </a:spcAft>
                <a:defRPr/>
              </a:pPr>
              <a:r>
                <a:rPr lang="en-US" sz="2000" dirty="0" smtClean="0">
                  <a:ln/>
                  <a:solidFill>
                    <a:schemeClr val="tx1"/>
                  </a:solidFill>
                  <a:latin typeface="Arial"/>
                </a:rPr>
                <a:t>Deployment</a:t>
              </a:r>
              <a:endParaRPr lang="en-US" sz="2000" dirty="0">
                <a:ln/>
                <a:solidFill>
                  <a:schemeClr val="tx1"/>
                </a:solidFill>
                <a:latin typeface="Arial"/>
              </a:endParaRPr>
            </a:p>
          </p:txBody>
        </p:sp>
        <p:sp>
          <p:nvSpPr>
            <p:cNvPr id="32" name="Rounded Rectangle 11"/>
            <p:cNvSpPr/>
            <p:nvPr/>
          </p:nvSpPr>
          <p:spPr bwMode="auto">
            <a:xfrm>
              <a:off x="4754899" y="2256330"/>
              <a:ext cx="809625" cy="676275"/>
            </a:xfrm>
            <a:prstGeom prst="rect">
              <a:avLst/>
            </a:prstGeom>
          </p:spPr>
          <p:style>
            <a:lnRef idx="0">
              <a:scrgbClr r="0" g="0" b="0"/>
            </a:lnRef>
            <a:fillRef idx="0">
              <a:scrgbClr r="0" g="0" b="0"/>
            </a:fillRef>
            <a:effectRef idx="0">
              <a:scrgbClr r="0" g="0" b="0"/>
            </a:effectRef>
            <a:fontRef idx="minor">
              <a:schemeClr val="lt1"/>
            </a:fontRef>
          </p:style>
          <p:txBody>
            <a:bodyPr lIns="41910" tIns="41910" rIns="41910" bIns="41910" spcCol="1270" anchor="ctr"/>
            <a:lstStyle/>
            <a:p>
              <a:pPr algn="ctr" defTabSz="698465">
                <a:lnSpc>
                  <a:spcPct val="90000"/>
                </a:lnSpc>
                <a:spcAft>
                  <a:spcPct val="35000"/>
                </a:spcAft>
                <a:defRPr/>
              </a:pPr>
              <a:r>
                <a:rPr lang="en-US" sz="2000" dirty="0">
                  <a:ln/>
                  <a:solidFill>
                    <a:schemeClr val="tx1"/>
                  </a:solidFill>
                  <a:latin typeface="Arial"/>
                </a:rPr>
                <a:t>Testing</a:t>
              </a:r>
            </a:p>
          </p:txBody>
        </p:sp>
        <p:sp>
          <p:nvSpPr>
            <p:cNvPr id="33" name="Rounded Rectangle 9"/>
            <p:cNvSpPr/>
            <p:nvPr/>
          </p:nvSpPr>
          <p:spPr bwMode="auto">
            <a:xfrm>
              <a:off x="3669792" y="2246376"/>
              <a:ext cx="962025" cy="663575"/>
            </a:xfrm>
            <a:prstGeom prst="rect">
              <a:avLst/>
            </a:prstGeom>
          </p:spPr>
          <p:style>
            <a:lnRef idx="0">
              <a:scrgbClr r="0" g="0" b="0"/>
            </a:lnRef>
            <a:fillRef idx="0">
              <a:scrgbClr r="0" g="0" b="0"/>
            </a:fillRef>
            <a:effectRef idx="0">
              <a:scrgbClr r="0" g="0" b="0"/>
            </a:effectRef>
            <a:fontRef idx="minor">
              <a:schemeClr val="lt1"/>
            </a:fontRef>
          </p:style>
          <p:txBody>
            <a:bodyPr lIns="41910" tIns="41910" rIns="41910" bIns="41910" spcCol="1270" anchor="ctr"/>
            <a:lstStyle/>
            <a:p>
              <a:pPr algn="ctr" defTabSz="698465">
                <a:lnSpc>
                  <a:spcPct val="90000"/>
                </a:lnSpc>
                <a:spcAft>
                  <a:spcPct val="35000"/>
                </a:spcAft>
                <a:defRPr/>
              </a:pPr>
              <a:r>
                <a:rPr lang="en-US" sz="2000" dirty="0" smtClean="0">
                  <a:ln/>
                  <a:solidFill>
                    <a:schemeClr val="tx1"/>
                  </a:solidFill>
                  <a:latin typeface="Arial"/>
                </a:rPr>
                <a:t>Construction (development or coding)</a:t>
              </a:r>
              <a:endParaRPr lang="en-US" sz="2000" dirty="0">
                <a:ln/>
                <a:solidFill>
                  <a:schemeClr val="tx1"/>
                </a:solidFill>
                <a:latin typeface="Arial"/>
              </a:endParaRPr>
            </a:p>
          </p:txBody>
        </p:sp>
        <p:sp>
          <p:nvSpPr>
            <p:cNvPr id="34" name="Rounded Rectangle 7"/>
            <p:cNvSpPr/>
            <p:nvPr/>
          </p:nvSpPr>
          <p:spPr bwMode="auto">
            <a:xfrm>
              <a:off x="2743200" y="2209800"/>
              <a:ext cx="822325" cy="685800"/>
            </a:xfrm>
            <a:prstGeom prst="rect">
              <a:avLst/>
            </a:prstGeom>
          </p:spPr>
          <p:style>
            <a:lnRef idx="0">
              <a:scrgbClr r="0" g="0" b="0"/>
            </a:lnRef>
            <a:fillRef idx="0">
              <a:scrgbClr r="0" g="0" b="0"/>
            </a:fillRef>
            <a:effectRef idx="0">
              <a:scrgbClr r="0" g="0" b="0"/>
            </a:effectRef>
            <a:fontRef idx="minor">
              <a:schemeClr val="lt1"/>
            </a:fontRef>
          </p:style>
          <p:txBody>
            <a:bodyPr lIns="41910" tIns="41910" rIns="41910" bIns="41910" spcCol="1270" anchor="ctr"/>
            <a:lstStyle/>
            <a:p>
              <a:pPr algn="ctr" defTabSz="698465">
                <a:defRPr/>
              </a:pPr>
              <a:r>
                <a:rPr lang="en-US" sz="2000" dirty="0">
                  <a:ln/>
                  <a:solidFill>
                    <a:schemeClr val="tx1"/>
                  </a:solidFill>
                  <a:latin typeface="Arial"/>
                </a:rPr>
                <a:t>System Design</a:t>
              </a:r>
            </a:p>
          </p:txBody>
        </p:sp>
      </p:grpSp>
    </p:spTree>
    <p:extLst>
      <p:ext uri="{BB962C8B-B14F-4D97-AF65-F5344CB8AC3E}">
        <p14:creationId xmlns:p14="http://schemas.microsoft.com/office/powerpoint/2010/main" val="2261395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304800"/>
            <a:ext cx="13208400" cy="1008000"/>
          </a:xfrm>
        </p:spPr>
        <p:txBody>
          <a:bodyPr/>
          <a:lstStyle/>
          <a:p>
            <a:r>
              <a:rPr lang="en-US" sz="3600" b="1" dirty="0" smtClean="0">
                <a:solidFill>
                  <a:schemeClr val="tx1"/>
                </a:solidFill>
              </a:rPr>
              <a:t>Need for Transformation in Government.. (1/2)</a:t>
            </a:r>
          </a:p>
        </p:txBody>
      </p:sp>
      <p:sp>
        <p:nvSpPr>
          <p:cNvPr id="5" name="Line 3"/>
          <p:cNvSpPr>
            <a:spLocks noChangeShapeType="1"/>
          </p:cNvSpPr>
          <p:nvPr/>
        </p:nvSpPr>
        <p:spPr bwMode="auto">
          <a:xfrm>
            <a:off x="4019550" y="6944785"/>
            <a:ext cx="69532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6" name="Line 4"/>
          <p:cNvSpPr>
            <a:spLocks noChangeShapeType="1"/>
          </p:cNvSpPr>
          <p:nvPr/>
        </p:nvSpPr>
        <p:spPr bwMode="auto">
          <a:xfrm>
            <a:off x="4019550" y="2798234"/>
            <a:ext cx="69532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7" name="Line 5"/>
          <p:cNvSpPr>
            <a:spLocks noChangeShapeType="1"/>
          </p:cNvSpPr>
          <p:nvPr/>
        </p:nvSpPr>
        <p:spPr bwMode="auto">
          <a:xfrm>
            <a:off x="9096376" y="4900085"/>
            <a:ext cx="69294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8" name="Line 6"/>
          <p:cNvSpPr>
            <a:spLocks noChangeShapeType="1"/>
          </p:cNvSpPr>
          <p:nvPr/>
        </p:nvSpPr>
        <p:spPr bwMode="auto">
          <a:xfrm>
            <a:off x="9115426" y="2798234"/>
            <a:ext cx="69294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9" name="Line 7"/>
          <p:cNvSpPr>
            <a:spLocks noChangeShapeType="1"/>
          </p:cNvSpPr>
          <p:nvPr/>
        </p:nvSpPr>
        <p:spPr bwMode="auto">
          <a:xfrm>
            <a:off x="9115426" y="6944785"/>
            <a:ext cx="69294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10" name="Rectangle 8"/>
          <p:cNvSpPr>
            <a:spLocks noChangeArrowheads="1"/>
          </p:cNvSpPr>
          <p:nvPr/>
        </p:nvSpPr>
        <p:spPr bwMode="auto">
          <a:xfrm>
            <a:off x="440533" y="1930401"/>
            <a:ext cx="3936206" cy="2038351"/>
          </a:xfrm>
          <a:prstGeom prst="rect">
            <a:avLst/>
          </a:prstGeom>
          <a:solidFill>
            <a:schemeClr val="bg2"/>
          </a:solidFill>
          <a:ln w="12700">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Greater awareness </a:t>
            </a:r>
          </a:p>
          <a:p>
            <a:pPr marL="326555" indent="-326555" defTabSz="1204173">
              <a:spcBef>
                <a:spcPct val="20000"/>
              </a:spcBef>
              <a:spcAft>
                <a:spcPct val="15000"/>
              </a:spcAft>
              <a:buSzPct val="90000"/>
              <a:buFontTx/>
              <a:buChar char="•"/>
            </a:pPr>
            <a:r>
              <a:rPr lang="en-GB" altLang="en-GB" sz="2000" dirty="0">
                <a:latin typeface="Arial" pitchFamily="34" charset="0"/>
                <a:cs typeface="Arial" pitchFamily="34" charset="0"/>
              </a:rPr>
              <a:t>Better </a:t>
            </a:r>
            <a:r>
              <a:rPr lang="en-US" altLang="en-GB" sz="2000" dirty="0">
                <a:latin typeface="Arial" pitchFamily="34" charset="0"/>
                <a:cs typeface="Arial" pitchFamily="34" charset="0"/>
              </a:rPr>
              <a:t>access to </a:t>
            </a:r>
            <a:br>
              <a:rPr lang="en-US" altLang="en-GB" sz="2000" dirty="0">
                <a:latin typeface="Arial" pitchFamily="34" charset="0"/>
                <a:cs typeface="Arial" pitchFamily="34" charset="0"/>
              </a:rPr>
            </a:br>
            <a:r>
              <a:rPr lang="en-US" altLang="en-GB" sz="2000" dirty="0">
                <a:latin typeface="Arial" pitchFamily="34" charset="0"/>
                <a:cs typeface="Arial" pitchFamily="34" charset="0"/>
              </a:rPr>
              <a:t>information </a:t>
            </a:r>
          </a:p>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Expectations of </a:t>
            </a:r>
            <a:r>
              <a:rPr lang="en-US" altLang="en-GB" sz="2000" dirty="0" smtClean="0">
                <a:latin typeface="Arial" pitchFamily="34" charset="0"/>
                <a:cs typeface="Arial" pitchFamily="34" charset="0"/>
              </a:rPr>
              <a:t>better service </a:t>
            </a:r>
            <a:r>
              <a:rPr lang="en-US" altLang="en-GB" sz="2000" dirty="0">
                <a:latin typeface="Arial" pitchFamily="34" charset="0"/>
                <a:cs typeface="Arial" pitchFamily="34" charset="0"/>
              </a:rPr>
              <a:t>levels</a:t>
            </a:r>
            <a:endParaRPr lang="en-GB" altLang="en-GB" sz="2000" dirty="0">
              <a:latin typeface="Arial" pitchFamily="34" charset="0"/>
              <a:cs typeface="Arial" pitchFamily="34" charset="0"/>
            </a:endParaRPr>
          </a:p>
        </p:txBody>
      </p:sp>
      <p:sp>
        <p:nvSpPr>
          <p:cNvPr id="12" name="Rectangle 10"/>
          <p:cNvSpPr>
            <a:spLocks noChangeArrowheads="1"/>
          </p:cNvSpPr>
          <p:nvPr/>
        </p:nvSpPr>
        <p:spPr bwMode="auto">
          <a:xfrm>
            <a:off x="440533" y="5736167"/>
            <a:ext cx="3936206" cy="2127251"/>
          </a:xfrm>
          <a:prstGeom prst="rect">
            <a:avLst/>
          </a:prstGeom>
          <a:solidFill>
            <a:schemeClr val="bg2"/>
          </a:solidFill>
          <a:ln w="12700" algn="ctr">
            <a:noFill/>
            <a:miter lim="800000"/>
            <a:headEnd/>
            <a:tailEnd/>
          </a:ln>
        </p:spPr>
        <p:txBody>
          <a:bodyPr wrap="none" lIns="120434" tIns="60217" rIns="120434" bIns="60217"/>
          <a:lstStyle/>
          <a:p>
            <a:pPr defTabSz="1204173">
              <a:buSzPct val="90000"/>
              <a:buFontTx/>
              <a:buChar char="•"/>
            </a:pPr>
            <a:endParaRPr lang="en-US" altLang="en-GB" sz="2000" dirty="0">
              <a:latin typeface="Arial" pitchFamily="34" charset="0"/>
              <a:cs typeface="Arial" pitchFamily="34" charset="0"/>
            </a:endParaRPr>
          </a:p>
          <a:p>
            <a:pPr defTabSz="1204173">
              <a:buSzPct val="90000"/>
              <a:buFontTx/>
              <a:buChar char="•"/>
            </a:pPr>
            <a:endParaRPr lang="en-GB" altLang="en-GB" sz="2000" dirty="0">
              <a:latin typeface="Arial" pitchFamily="34" charset="0"/>
              <a:cs typeface="Arial" pitchFamily="34" charset="0"/>
            </a:endParaRPr>
          </a:p>
          <a:p>
            <a:pPr defTabSz="1204173">
              <a:buSzPct val="90000"/>
              <a:buFontTx/>
              <a:buChar char="•"/>
            </a:pPr>
            <a:r>
              <a:rPr lang="en-US" altLang="en-GB" sz="2000" dirty="0">
                <a:latin typeface="Arial" pitchFamily="34" charset="0"/>
                <a:cs typeface="Arial" pitchFamily="34" charset="0"/>
              </a:rPr>
              <a:t> Heightened Media </a:t>
            </a:r>
          </a:p>
          <a:p>
            <a:pPr defTabSz="1204173">
              <a:buSzPct val="90000"/>
            </a:pPr>
            <a:r>
              <a:rPr lang="en-US" altLang="en-GB" sz="2000" dirty="0">
                <a:latin typeface="Arial" pitchFamily="34" charset="0"/>
                <a:cs typeface="Arial" pitchFamily="34" charset="0"/>
              </a:rPr>
              <a:t>  and social </a:t>
            </a:r>
            <a:r>
              <a:rPr lang="en-US" altLang="en-GB" sz="2000" dirty="0" smtClean="0">
                <a:latin typeface="Arial" pitchFamily="34" charset="0"/>
                <a:cs typeface="Arial" pitchFamily="34" charset="0"/>
              </a:rPr>
              <a:t>activism</a:t>
            </a:r>
          </a:p>
          <a:p>
            <a:pPr defTabSz="1204173">
              <a:buSzPct val="90000"/>
            </a:pPr>
            <a:endParaRPr lang="en-US" altLang="en-GB" sz="2000" dirty="0">
              <a:latin typeface="Arial" pitchFamily="34" charset="0"/>
              <a:cs typeface="Arial" pitchFamily="34" charset="0"/>
            </a:endParaRPr>
          </a:p>
        </p:txBody>
      </p:sp>
      <p:sp>
        <p:nvSpPr>
          <p:cNvPr id="13" name="Rectangle 11"/>
          <p:cNvSpPr>
            <a:spLocks noChangeArrowheads="1"/>
          </p:cNvSpPr>
          <p:nvPr/>
        </p:nvSpPr>
        <p:spPr bwMode="auto">
          <a:xfrm>
            <a:off x="9339263" y="3992033"/>
            <a:ext cx="3971925" cy="1418167"/>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Need to attract   investment</a:t>
            </a:r>
            <a:endParaRPr lang="en-GB" altLang="en-GB" sz="20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Efficiency of public sector – key </a:t>
            </a:r>
            <a:r>
              <a:rPr lang="en-US" altLang="en-GB" sz="2000" dirty="0" smtClean="0">
                <a:latin typeface="Arial" pitchFamily="34" charset="0"/>
                <a:cs typeface="Arial" pitchFamily="34" charset="0"/>
              </a:rPr>
              <a:t>determent</a:t>
            </a:r>
            <a:r>
              <a:rPr lang="en-GB" altLang="en-GB" sz="2000" dirty="0" smtClean="0">
                <a:latin typeface="Arial" pitchFamily="34" charset="0"/>
                <a:cs typeface="Arial" pitchFamily="34" charset="0"/>
              </a:rPr>
              <a:t>ant</a:t>
            </a:r>
            <a:endParaRPr lang="en-GB" altLang="en-GB" sz="2000" dirty="0">
              <a:latin typeface="Arial" pitchFamily="34" charset="0"/>
              <a:cs typeface="Arial" pitchFamily="34" charset="0"/>
            </a:endParaRPr>
          </a:p>
        </p:txBody>
      </p:sp>
      <p:sp>
        <p:nvSpPr>
          <p:cNvPr id="14" name="Line 12"/>
          <p:cNvSpPr>
            <a:spLocks noChangeShapeType="1"/>
          </p:cNvSpPr>
          <p:nvPr/>
        </p:nvSpPr>
        <p:spPr bwMode="auto">
          <a:xfrm>
            <a:off x="4000500" y="4900085"/>
            <a:ext cx="695325" cy="4233"/>
          </a:xfrm>
          <a:prstGeom prst="line">
            <a:avLst/>
          </a:prstGeom>
          <a:noFill/>
          <a:ln w="9525">
            <a:solidFill>
              <a:schemeClr val="tx1"/>
            </a:solidFill>
            <a:round/>
            <a:headEnd/>
            <a:tailEnd/>
          </a:ln>
        </p:spPr>
        <p:txBody>
          <a:bodyPr wrap="none" lIns="130622" tIns="65311" rIns="130622" bIns="65311" anchor="ctr"/>
          <a:lstStyle/>
          <a:p>
            <a:endParaRPr lang="en-GB" sz="2400"/>
          </a:p>
        </p:txBody>
      </p:sp>
      <p:sp>
        <p:nvSpPr>
          <p:cNvPr id="15" name="Rectangle 13"/>
          <p:cNvSpPr>
            <a:spLocks noChangeArrowheads="1"/>
          </p:cNvSpPr>
          <p:nvPr/>
        </p:nvSpPr>
        <p:spPr bwMode="auto">
          <a:xfrm>
            <a:off x="4693445" y="1907118"/>
            <a:ext cx="4426743" cy="5848349"/>
          </a:xfrm>
          <a:prstGeom prst="rect">
            <a:avLst/>
          </a:prstGeom>
          <a:solidFill>
            <a:schemeClr val="bg1"/>
          </a:solidFill>
          <a:ln w="12700">
            <a:solidFill>
              <a:schemeClr val="bg2"/>
            </a:solidFill>
            <a:miter lim="800000"/>
            <a:headEnd/>
            <a:tailEnd/>
          </a:ln>
        </p:spPr>
        <p:txBody>
          <a:bodyPr wrap="none" lIns="120434" tIns="60217" rIns="120434" bIns="60217"/>
          <a:lstStyle/>
          <a:p>
            <a:pPr defTabSz="1204173"/>
            <a:endParaRPr lang="en-GB" altLang="en-GB" sz="1800" dirty="0">
              <a:solidFill>
                <a:schemeClr val="bg2"/>
              </a:solidFill>
              <a:latin typeface="Arial" pitchFamily="34" charset="0"/>
              <a:cs typeface="Arial" pitchFamily="34" charset="0"/>
            </a:endParaRPr>
          </a:p>
        </p:txBody>
      </p:sp>
      <p:sp>
        <p:nvSpPr>
          <p:cNvPr id="16" name="Rectangle 14"/>
          <p:cNvSpPr>
            <a:spLocks noChangeArrowheads="1"/>
          </p:cNvSpPr>
          <p:nvPr/>
        </p:nvSpPr>
        <p:spPr bwMode="blackWhite">
          <a:xfrm>
            <a:off x="4714875" y="1907118"/>
            <a:ext cx="2181225" cy="1678516"/>
          </a:xfrm>
          <a:prstGeom prst="rect">
            <a:avLst/>
          </a:prstGeom>
          <a:solidFill>
            <a:srgbClr val="808080"/>
          </a:solidFill>
          <a:ln w="19050">
            <a:solidFill>
              <a:schemeClr val="hlink"/>
            </a:solidFill>
            <a:miter lim="800000"/>
            <a:headEnd/>
            <a:tailEnd/>
          </a:ln>
        </p:spPr>
        <p:txBody>
          <a:bodyPr wrap="none" lIns="90710" tIns="0" rIns="92567" bIns="0" anchor="ctr"/>
          <a:lstStyle/>
          <a:p>
            <a:pPr algn="ctr">
              <a:buSzPct val="90000"/>
            </a:pPr>
            <a:r>
              <a:rPr lang="en-US" sz="1800" dirty="0">
                <a:solidFill>
                  <a:schemeClr val="bg1"/>
                </a:solidFill>
                <a:latin typeface="Arial" pitchFamily="34" charset="0"/>
                <a:cs typeface="Arial" pitchFamily="34" charset="0"/>
              </a:rPr>
              <a:t>Citizen </a:t>
            </a:r>
          </a:p>
          <a:p>
            <a:pPr algn="ctr">
              <a:buSzPct val="90000"/>
            </a:pPr>
            <a:r>
              <a:rPr lang="en-US" sz="1800" dirty="0">
                <a:solidFill>
                  <a:schemeClr val="bg1"/>
                </a:solidFill>
                <a:latin typeface="Arial" pitchFamily="34" charset="0"/>
                <a:cs typeface="Arial" pitchFamily="34" charset="0"/>
              </a:rPr>
              <a:t>Awareness</a:t>
            </a:r>
            <a:endParaRPr lang="en-GB" sz="1800" dirty="0">
              <a:solidFill>
                <a:schemeClr val="bg1"/>
              </a:solidFill>
              <a:latin typeface="Arial" pitchFamily="34" charset="0"/>
              <a:cs typeface="Arial" pitchFamily="34" charset="0"/>
            </a:endParaRPr>
          </a:p>
        </p:txBody>
      </p:sp>
      <p:sp>
        <p:nvSpPr>
          <p:cNvPr id="17" name="Rectangle 15"/>
          <p:cNvSpPr>
            <a:spLocks noChangeArrowheads="1"/>
          </p:cNvSpPr>
          <p:nvPr/>
        </p:nvSpPr>
        <p:spPr bwMode="blackWhite">
          <a:xfrm>
            <a:off x="4714875" y="3585633"/>
            <a:ext cx="2181225" cy="2101851"/>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1800" dirty="0">
                <a:solidFill>
                  <a:schemeClr val="bg1"/>
                </a:solidFill>
                <a:latin typeface="Arial" pitchFamily="34" charset="0"/>
                <a:cs typeface="Arial" pitchFamily="34" charset="0"/>
              </a:rPr>
              <a:t>Changing </a:t>
            </a:r>
          </a:p>
          <a:p>
            <a:pPr algn="ctr">
              <a:buSzPct val="90000"/>
            </a:pPr>
            <a:r>
              <a:rPr lang="en-US" sz="1800" dirty="0">
                <a:solidFill>
                  <a:schemeClr val="bg1"/>
                </a:solidFill>
                <a:latin typeface="Arial" pitchFamily="34" charset="0"/>
                <a:cs typeface="Arial" pitchFamily="34" charset="0"/>
              </a:rPr>
              <a:t>Demographics</a:t>
            </a:r>
            <a:endParaRPr lang="en-GB" sz="1800" dirty="0">
              <a:solidFill>
                <a:schemeClr val="bg1"/>
              </a:solidFill>
              <a:latin typeface="Arial" pitchFamily="34" charset="0"/>
              <a:cs typeface="Arial" pitchFamily="34" charset="0"/>
            </a:endParaRPr>
          </a:p>
        </p:txBody>
      </p:sp>
      <p:sp>
        <p:nvSpPr>
          <p:cNvPr id="18" name="Rectangle 16"/>
          <p:cNvSpPr>
            <a:spLocks noChangeArrowheads="1"/>
          </p:cNvSpPr>
          <p:nvPr/>
        </p:nvSpPr>
        <p:spPr bwMode="blackWhite">
          <a:xfrm>
            <a:off x="4714875" y="5687485"/>
            <a:ext cx="2181225" cy="2067983"/>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GB" sz="1800" dirty="0">
                <a:solidFill>
                  <a:schemeClr val="bg1"/>
                </a:solidFill>
                <a:latin typeface="Arial" pitchFamily="34" charset="0"/>
                <a:cs typeface="Arial" pitchFamily="34" charset="0"/>
              </a:rPr>
              <a:t>Greater </a:t>
            </a:r>
          </a:p>
          <a:p>
            <a:pPr algn="ctr">
              <a:buSzPct val="90000"/>
            </a:pPr>
            <a:r>
              <a:rPr lang="en-GB" sz="1800" dirty="0">
                <a:solidFill>
                  <a:schemeClr val="bg1"/>
                </a:solidFill>
                <a:latin typeface="Arial" pitchFamily="34" charset="0"/>
                <a:cs typeface="Arial" pitchFamily="34" charset="0"/>
              </a:rPr>
              <a:t>Accountability &amp; </a:t>
            </a:r>
          </a:p>
          <a:p>
            <a:pPr algn="ctr">
              <a:buSzPct val="90000"/>
            </a:pPr>
            <a:r>
              <a:rPr lang="en-GB" sz="1800" dirty="0">
                <a:solidFill>
                  <a:schemeClr val="bg1"/>
                </a:solidFill>
                <a:latin typeface="Arial" pitchFamily="34" charset="0"/>
                <a:cs typeface="Arial" pitchFamily="34" charset="0"/>
              </a:rPr>
              <a:t>Transparency</a:t>
            </a:r>
          </a:p>
        </p:txBody>
      </p:sp>
      <p:sp>
        <p:nvSpPr>
          <p:cNvPr id="19" name="Rectangle 17"/>
          <p:cNvSpPr>
            <a:spLocks noChangeArrowheads="1"/>
          </p:cNvSpPr>
          <p:nvPr/>
        </p:nvSpPr>
        <p:spPr bwMode="blackWhite">
          <a:xfrm>
            <a:off x="6896101" y="1894417"/>
            <a:ext cx="2224088" cy="1691216"/>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GB" sz="1800" dirty="0">
                <a:solidFill>
                  <a:schemeClr val="bg1"/>
                </a:solidFill>
                <a:latin typeface="Arial" pitchFamily="34" charset="0"/>
                <a:cs typeface="Arial" pitchFamily="34" charset="0"/>
              </a:rPr>
              <a:t>Budgetary</a:t>
            </a:r>
          </a:p>
          <a:p>
            <a:pPr algn="ctr">
              <a:buSzPct val="90000"/>
            </a:pPr>
            <a:r>
              <a:rPr lang="en-GB" sz="1800" dirty="0">
                <a:solidFill>
                  <a:schemeClr val="bg1"/>
                </a:solidFill>
                <a:latin typeface="Arial" pitchFamily="34" charset="0"/>
                <a:cs typeface="Arial" pitchFamily="34" charset="0"/>
              </a:rPr>
              <a:t> Constraints</a:t>
            </a:r>
          </a:p>
        </p:txBody>
      </p:sp>
      <p:sp>
        <p:nvSpPr>
          <p:cNvPr id="20" name="Rectangle 18"/>
          <p:cNvSpPr>
            <a:spLocks noChangeArrowheads="1"/>
          </p:cNvSpPr>
          <p:nvPr/>
        </p:nvSpPr>
        <p:spPr bwMode="blackWhite">
          <a:xfrm>
            <a:off x="6896101" y="3585633"/>
            <a:ext cx="2224088" cy="2101851"/>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1800" dirty="0">
                <a:solidFill>
                  <a:schemeClr val="bg1"/>
                </a:solidFill>
                <a:latin typeface="Arial" pitchFamily="34" charset="0"/>
                <a:cs typeface="Arial" pitchFamily="34" charset="0"/>
              </a:rPr>
              <a:t>Competition </a:t>
            </a:r>
          </a:p>
          <a:p>
            <a:pPr algn="ctr">
              <a:buSzPct val="90000"/>
            </a:pPr>
            <a:r>
              <a:rPr lang="en-US" sz="1800" dirty="0">
                <a:solidFill>
                  <a:schemeClr val="bg1"/>
                </a:solidFill>
                <a:latin typeface="Arial" pitchFamily="34" charset="0"/>
                <a:cs typeface="Arial" pitchFamily="34" charset="0"/>
              </a:rPr>
              <a:t>for investment</a:t>
            </a:r>
            <a:endParaRPr lang="en-GB" sz="1800" dirty="0">
              <a:solidFill>
                <a:schemeClr val="bg1"/>
              </a:solidFill>
              <a:latin typeface="Arial" pitchFamily="34" charset="0"/>
              <a:cs typeface="Arial" pitchFamily="34" charset="0"/>
            </a:endParaRPr>
          </a:p>
        </p:txBody>
      </p:sp>
      <p:sp>
        <p:nvSpPr>
          <p:cNvPr id="21" name="Rectangle 19"/>
          <p:cNvSpPr>
            <a:spLocks noChangeArrowheads="1"/>
          </p:cNvSpPr>
          <p:nvPr/>
        </p:nvSpPr>
        <p:spPr bwMode="blackWhite">
          <a:xfrm>
            <a:off x="6896101" y="5687485"/>
            <a:ext cx="2224088" cy="2067983"/>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1800" dirty="0">
                <a:solidFill>
                  <a:schemeClr val="bg1"/>
                </a:solidFill>
                <a:latin typeface="Arial" pitchFamily="34" charset="0"/>
                <a:cs typeface="Arial" pitchFamily="34" charset="0"/>
              </a:rPr>
              <a:t>Public sector</a:t>
            </a:r>
          </a:p>
          <a:p>
            <a:pPr algn="ctr">
              <a:buSzPct val="90000"/>
            </a:pPr>
            <a:r>
              <a:rPr lang="en-US" sz="1800" dirty="0">
                <a:solidFill>
                  <a:schemeClr val="bg1"/>
                </a:solidFill>
                <a:latin typeface="Arial" pitchFamily="34" charset="0"/>
                <a:cs typeface="Arial" pitchFamily="34" charset="0"/>
              </a:rPr>
              <a:t> reform agenda</a:t>
            </a:r>
            <a:endParaRPr lang="en-GB" sz="1800" dirty="0">
              <a:solidFill>
                <a:schemeClr val="bg1"/>
              </a:solidFill>
              <a:latin typeface="Arial" pitchFamily="34" charset="0"/>
              <a:cs typeface="Arial" pitchFamily="34" charset="0"/>
            </a:endParaRPr>
          </a:p>
        </p:txBody>
      </p:sp>
      <p:sp>
        <p:nvSpPr>
          <p:cNvPr id="22" name="Rectangle 20"/>
          <p:cNvSpPr>
            <a:spLocks noChangeArrowheads="1"/>
          </p:cNvSpPr>
          <p:nvPr/>
        </p:nvSpPr>
        <p:spPr bwMode="auto">
          <a:xfrm>
            <a:off x="9372600" y="1839385"/>
            <a:ext cx="3936207" cy="1917700"/>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endParaRPr lang="en-US" altLang="en-GB" sz="20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Reduced budgets </a:t>
            </a:r>
            <a:endParaRPr lang="en-GB" altLang="en-GB" sz="20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Difficulty in funding </a:t>
            </a:r>
            <a:r>
              <a:rPr lang="en-GB" altLang="en-GB" sz="2000" dirty="0">
                <a:latin typeface="Arial" pitchFamily="34" charset="0"/>
                <a:cs typeface="Arial" pitchFamily="34" charset="0"/>
              </a:rPr>
              <a:t> </a:t>
            </a:r>
            <a:r>
              <a:rPr lang="en-US" altLang="en-GB" sz="2000" dirty="0">
                <a:latin typeface="Arial" pitchFamily="34" charset="0"/>
                <a:cs typeface="Arial" pitchFamily="34" charset="0"/>
              </a:rPr>
              <a:t>by increasing taxes</a:t>
            </a:r>
            <a:endParaRPr lang="en-GB" altLang="en-GB" sz="2000" dirty="0">
              <a:latin typeface="Arial" pitchFamily="34" charset="0"/>
              <a:cs typeface="Arial" pitchFamily="34" charset="0"/>
            </a:endParaRPr>
          </a:p>
        </p:txBody>
      </p:sp>
      <p:sp>
        <p:nvSpPr>
          <p:cNvPr id="23" name="Rectangle 21"/>
          <p:cNvSpPr>
            <a:spLocks noChangeArrowheads="1"/>
          </p:cNvSpPr>
          <p:nvPr/>
        </p:nvSpPr>
        <p:spPr bwMode="auto">
          <a:xfrm>
            <a:off x="9372600" y="5562600"/>
            <a:ext cx="3936207" cy="2260601"/>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Millennium   Development Goals</a:t>
            </a:r>
          </a:p>
          <a:p>
            <a:pPr marL="326555" indent="-326555" defTabSz="1204173">
              <a:spcBef>
                <a:spcPct val="20000"/>
              </a:spcBef>
              <a:spcAft>
                <a:spcPct val="15000"/>
              </a:spcAft>
              <a:buSzPct val="90000"/>
              <a:buFontTx/>
              <a:buChar char="•"/>
            </a:pPr>
            <a:r>
              <a:rPr lang="en-US" altLang="en-GB" sz="2000" dirty="0">
                <a:latin typeface="Arial" pitchFamily="34" charset="0"/>
                <a:cs typeface="Arial" pitchFamily="34" charset="0"/>
              </a:rPr>
              <a:t>Disinvestment policy</a:t>
            </a:r>
            <a:endParaRPr lang="en-GB" altLang="en-GB" sz="20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GB" altLang="en-GB" sz="2000" dirty="0" err="1">
                <a:latin typeface="Arial" pitchFamily="34" charset="0"/>
                <a:cs typeface="Arial" pitchFamily="34" charset="0"/>
              </a:rPr>
              <a:t>NeGP</a:t>
            </a:r>
            <a:endParaRPr lang="en-US" altLang="en-GB" sz="2000" dirty="0">
              <a:latin typeface="Arial" pitchFamily="34" charset="0"/>
              <a:cs typeface="Arial" pitchFamily="34" charset="0"/>
            </a:endParaRPr>
          </a:p>
        </p:txBody>
      </p:sp>
      <p:sp>
        <p:nvSpPr>
          <p:cNvPr id="11" name="Rectangle 9"/>
          <p:cNvSpPr>
            <a:spLocks noChangeArrowheads="1"/>
          </p:cNvSpPr>
          <p:nvPr/>
        </p:nvSpPr>
        <p:spPr bwMode="auto">
          <a:xfrm>
            <a:off x="440533" y="4064000"/>
            <a:ext cx="3936206" cy="1534584"/>
          </a:xfrm>
          <a:prstGeom prst="rect">
            <a:avLst/>
          </a:prstGeom>
          <a:solidFill>
            <a:schemeClr val="bg2"/>
          </a:solidFill>
          <a:ln w="12700" algn="ctr">
            <a:noFill/>
            <a:miter lim="800000"/>
            <a:headEnd/>
            <a:tailEnd/>
          </a:ln>
        </p:spPr>
        <p:txBody>
          <a:bodyPr wrap="square" lIns="120434" tIns="60217" rIns="120434" bIns="60217" anchor="ctr"/>
          <a:lstStyle/>
          <a:p>
            <a:pPr defTabSz="1204173">
              <a:buSzPct val="90000"/>
              <a:buFontTx/>
              <a:buChar char="•"/>
            </a:pPr>
            <a:r>
              <a:rPr lang="en-US" altLang="en-GB" sz="2000" dirty="0">
                <a:latin typeface="Arial" pitchFamily="34" charset="0"/>
                <a:cs typeface="Arial" pitchFamily="34" charset="0"/>
              </a:rPr>
              <a:t> Changing</a:t>
            </a:r>
          </a:p>
          <a:p>
            <a:pPr defTabSz="1204173">
              <a:buSzPct val="90000"/>
            </a:pPr>
            <a:r>
              <a:rPr lang="en-US" altLang="en-GB" sz="2000" dirty="0">
                <a:latin typeface="Arial" pitchFamily="34" charset="0"/>
                <a:cs typeface="Arial" pitchFamily="34" charset="0"/>
              </a:rPr>
              <a:t>  demographic trends </a:t>
            </a:r>
            <a:r>
              <a:rPr lang="en-US" altLang="en-GB" sz="2000" dirty="0" smtClean="0">
                <a:latin typeface="Arial" pitchFamily="34" charset="0"/>
                <a:cs typeface="Arial" pitchFamily="34" charset="0"/>
              </a:rPr>
              <a:t>(young population) </a:t>
            </a:r>
            <a:r>
              <a:rPr lang="en-GB" altLang="en-GB" sz="2000" dirty="0" smtClean="0">
                <a:latin typeface="Arial" pitchFamily="34" charset="0"/>
                <a:cs typeface="Arial" pitchFamily="34" charset="0"/>
              </a:rPr>
              <a:t> </a:t>
            </a:r>
            <a:endParaRPr lang="en-GB" altLang="en-GB"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11087100" y="2133600"/>
            <a:ext cx="2628900" cy="2336800"/>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6057901" y="129532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3"/>
            <a:endCxn id="27" idx="0"/>
          </p:cNvCxnSpPr>
          <p:nvPr/>
        </p:nvCxnSpPr>
        <p:spPr>
          <a:xfrm>
            <a:off x="6776949" y="1584407"/>
            <a:ext cx="5624601" cy="54919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2335271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18288" y="4775200"/>
            <a:ext cx="13716000" cy="816864"/>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dirty="0"/>
          </a:p>
        </p:txBody>
      </p:sp>
      <p:sp>
        <p:nvSpPr>
          <p:cNvPr id="28" name="TextBox 27"/>
          <p:cNvSpPr txBox="1"/>
          <p:nvPr/>
        </p:nvSpPr>
        <p:spPr>
          <a:xfrm>
            <a:off x="4686301" y="73152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3"/>
            <a:endCxn id="27" idx="4"/>
          </p:cNvCxnSpPr>
          <p:nvPr/>
        </p:nvCxnSpPr>
        <p:spPr>
          <a:xfrm flipV="1">
            <a:off x="5405349" y="5592064"/>
            <a:ext cx="1470939" cy="2012223"/>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7818729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41" name="Content Placeholder 2"/>
          <p:cNvSpPr>
            <a:spLocks noGrp="1"/>
          </p:cNvSpPr>
          <p:nvPr>
            <p:ph idx="1"/>
          </p:nvPr>
        </p:nvSpPr>
        <p:spPr>
          <a:xfrm>
            <a:off x="342900" y="1727200"/>
            <a:ext cx="12687300" cy="6299200"/>
          </a:xfrm>
        </p:spPr>
        <p:txBody>
          <a:bodyPr/>
          <a:lstStyle/>
          <a:p>
            <a:pPr marL="489833" lvl="1"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Composition: </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Consists of management and operations team from Government with experts/support staff from private sector entities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Reports to project leadership team for seeking necessary guidance and support</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To be intact throughout the project lifecycle till successful stabilization of the systems and operations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Size of team, roles and responsibilities may vary from phase to phase</a:t>
            </a:r>
          </a:p>
          <a:p>
            <a:pPr marL="489833" lvl="1"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Objectives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To provide direction and to manage the project through out the lifecycle</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To ensure project development and implementation inline with the overall vision and objectives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To operationalise the project strategy inline with the defined timelines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To ensure application of learnings and best practices across initiatives/geographies/ functions</a:t>
            </a:r>
          </a:p>
          <a:p>
            <a:pPr marL="1106945" lvl="3" indent="-489833">
              <a:spcBef>
                <a:spcPts val="429"/>
              </a:spcBef>
              <a:spcAft>
                <a:spcPts val="429"/>
              </a:spcAft>
              <a:buFont typeface="Wingdings" pitchFamily="2" charset="2"/>
              <a:buChar char="§"/>
            </a:pPr>
            <a:r>
              <a:rPr lang="en-US" sz="2400" dirty="0" smtClean="0">
                <a:solidFill>
                  <a:schemeClr val="tx1"/>
                </a:solidFill>
                <a:latin typeface="Arial" charset="0"/>
                <a:cs typeface="Arial" charset="0"/>
              </a:rPr>
              <a:t>Coordinate, monitor and track the project activities…..</a:t>
            </a:r>
          </a:p>
        </p:txBody>
      </p:sp>
      <p:sp>
        <p:nvSpPr>
          <p:cNvPr id="9"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Project Management Office/Unit</a:t>
            </a:r>
          </a:p>
        </p:txBody>
      </p:sp>
    </p:spTree>
    <p:extLst>
      <p:ext uri="{BB962C8B-B14F-4D97-AF65-F5344CB8AC3E}">
        <p14:creationId xmlns:p14="http://schemas.microsoft.com/office/powerpoint/2010/main" val="3024865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smtClean="0">
                <a:solidFill>
                  <a:schemeClr val="tx1"/>
                </a:solidFill>
              </a:rPr>
              <a:t>e-Governance Project Lifecycle (</a:t>
            </a:r>
            <a:r>
              <a:rPr lang="en-US" sz="3600" b="1" dirty="0" err="1" smtClean="0">
                <a:solidFill>
                  <a:schemeClr val="tx1"/>
                </a:solidFill>
              </a:rPr>
              <a:t>eGLC</a:t>
            </a:r>
            <a:r>
              <a:rPr lang="en-US" sz="3600" b="1" dirty="0" smtClean="0">
                <a:solidFill>
                  <a:schemeClr val="tx1"/>
                </a:solidFill>
              </a:rPr>
              <a:t>)</a:t>
            </a:r>
          </a:p>
        </p:txBody>
      </p:sp>
      <p:sp>
        <p:nvSpPr>
          <p:cNvPr id="6" name="Right Arrow 5"/>
          <p:cNvSpPr/>
          <p:nvPr/>
        </p:nvSpPr>
        <p:spPr>
          <a:xfrm>
            <a:off x="1114425" y="1828800"/>
            <a:ext cx="11372850" cy="3048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114301" y="2743200"/>
            <a:ext cx="2138363" cy="1219200"/>
            <a:chOff x="2176" y="640080"/>
            <a:chExt cx="1267271" cy="853440"/>
          </a:xfrm>
        </p:grpSpPr>
        <p:sp>
          <p:nvSpPr>
            <p:cNvPr id="8" name="Rounded Rectangle 7"/>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1. Vision </a:t>
              </a:r>
              <a:r>
                <a:rPr lang="en-US" sz="1700" dirty="0">
                  <a:ln/>
                  <a:latin typeface="Arial"/>
                </a:rPr>
                <a:t>&amp; Strategy Development</a:t>
              </a:r>
            </a:p>
          </p:txBody>
        </p:sp>
      </p:grpSp>
      <p:grpSp>
        <p:nvGrpSpPr>
          <p:cNvPr id="3" name="Group 79"/>
          <p:cNvGrpSpPr>
            <a:grpSpLocks/>
          </p:cNvGrpSpPr>
          <p:nvPr/>
        </p:nvGrpSpPr>
        <p:grpSpPr bwMode="auto">
          <a:xfrm>
            <a:off x="2359820" y="2743200"/>
            <a:ext cx="2140743" cy="1219200"/>
            <a:chOff x="1332811" y="640080"/>
            <a:chExt cx="1267271" cy="853440"/>
          </a:xfrm>
        </p:grpSpPr>
        <p:sp>
          <p:nvSpPr>
            <p:cNvPr id="11" name="Rounded Rectangle 10"/>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2. Current </a:t>
              </a:r>
              <a:r>
                <a:rPr lang="en-US" sz="1700" dirty="0">
                  <a:ln/>
                  <a:latin typeface="Arial"/>
                </a:rPr>
                <a:t>State Assessment</a:t>
              </a:r>
            </a:p>
          </p:txBody>
        </p:sp>
      </p:grpSp>
      <p:grpSp>
        <p:nvGrpSpPr>
          <p:cNvPr id="4" name="Group 80"/>
          <p:cNvGrpSpPr>
            <a:grpSpLocks/>
          </p:cNvGrpSpPr>
          <p:nvPr/>
        </p:nvGrpSpPr>
        <p:grpSpPr bwMode="auto">
          <a:xfrm>
            <a:off x="4607720" y="2743200"/>
            <a:ext cx="2140743" cy="1219200"/>
            <a:chOff x="2663446" y="640080"/>
            <a:chExt cx="1267271" cy="853440"/>
          </a:xfrm>
        </p:grpSpPr>
        <p:sp>
          <p:nvSpPr>
            <p:cNvPr id="14" name="Rounded Rectangle 13"/>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3. Future </a:t>
              </a:r>
              <a:r>
                <a:rPr lang="en-US" sz="1700" dirty="0">
                  <a:ln/>
                  <a:solidFill>
                    <a:schemeClr val="tx2"/>
                  </a:solidFill>
                  <a:latin typeface="Arial"/>
                </a:rPr>
                <a:t>State Definition</a:t>
              </a:r>
            </a:p>
          </p:txBody>
        </p:sp>
      </p:grpSp>
      <p:grpSp>
        <p:nvGrpSpPr>
          <p:cNvPr id="5" name="Group 81"/>
          <p:cNvGrpSpPr>
            <a:grpSpLocks/>
          </p:cNvGrpSpPr>
          <p:nvPr/>
        </p:nvGrpSpPr>
        <p:grpSpPr bwMode="auto">
          <a:xfrm>
            <a:off x="6855620" y="2743200"/>
            <a:ext cx="2138363" cy="1219200"/>
            <a:chOff x="3994081" y="640080"/>
            <a:chExt cx="1267271" cy="853440"/>
          </a:xfrm>
        </p:grpSpPr>
        <p:sp>
          <p:nvSpPr>
            <p:cNvPr id="17" name="Rounded Rectangle 16"/>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solidFill>
                    <a:schemeClr val="tx2"/>
                  </a:solidFill>
                  <a:latin typeface="Arial"/>
                </a:rPr>
                <a:t>4. Implementation </a:t>
              </a:r>
              <a:r>
                <a:rPr lang="en-US" sz="1700" dirty="0">
                  <a:ln/>
                  <a:solidFill>
                    <a:schemeClr val="tx2"/>
                  </a:solidFill>
                  <a:latin typeface="Arial"/>
                </a:rPr>
                <a:t>approach and sourcing</a:t>
              </a:r>
            </a:p>
          </p:txBody>
        </p:sp>
      </p:grpSp>
      <p:grpSp>
        <p:nvGrpSpPr>
          <p:cNvPr id="7" name="Group 82"/>
          <p:cNvGrpSpPr>
            <a:grpSpLocks/>
          </p:cNvGrpSpPr>
          <p:nvPr/>
        </p:nvGrpSpPr>
        <p:grpSpPr bwMode="auto">
          <a:xfrm>
            <a:off x="9101138" y="2743200"/>
            <a:ext cx="2140745" cy="1219200"/>
            <a:chOff x="5324716" y="640080"/>
            <a:chExt cx="1267271" cy="853440"/>
          </a:xfrm>
        </p:grpSpPr>
        <p:sp>
          <p:nvSpPr>
            <p:cNvPr id="20" name="Rounded Rectangle 19"/>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5. Develop and implement IT </a:t>
              </a:r>
              <a:r>
                <a:rPr lang="en-US" sz="1700" dirty="0">
                  <a:ln/>
                  <a:latin typeface="Arial"/>
                </a:rPr>
                <a:t>system</a:t>
              </a:r>
            </a:p>
          </p:txBody>
        </p:sp>
      </p:grpSp>
      <p:grpSp>
        <p:nvGrpSpPr>
          <p:cNvPr id="10" name="Group 83"/>
          <p:cNvGrpSpPr>
            <a:grpSpLocks/>
          </p:cNvGrpSpPr>
          <p:nvPr/>
        </p:nvGrpSpPr>
        <p:grpSpPr bwMode="auto">
          <a:xfrm>
            <a:off x="11349038" y="2743200"/>
            <a:ext cx="2138363" cy="1219200"/>
            <a:chOff x="6655351" y="640080"/>
            <a:chExt cx="1267271" cy="853440"/>
          </a:xfrm>
        </p:grpSpPr>
        <p:sp>
          <p:nvSpPr>
            <p:cNvPr id="23" name="Rounded Rectangle 22"/>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761962">
                <a:lnSpc>
                  <a:spcPct val="90000"/>
                </a:lnSpc>
                <a:spcAft>
                  <a:spcPct val="35000"/>
                </a:spcAft>
                <a:defRPr/>
              </a:pPr>
              <a:r>
                <a:rPr lang="en-US" sz="1700" dirty="0" smtClean="0">
                  <a:ln/>
                  <a:latin typeface="Arial"/>
                </a:rPr>
                <a:t>6. Operate and </a:t>
              </a:r>
              <a:r>
                <a:rPr lang="en-US" sz="1700" dirty="0">
                  <a:ln/>
                  <a:latin typeface="Arial"/>
                </a:rPr>
                <a:t>sustain</a:t>
              </a:r>
            </a:p>
          </p:txBody>
        </p:sp>
      </p:grpSp>
      <p:cxnSp>
        <p:nvCxnSpPr>
          <p:cNvPr id="36" name="Straight Arrow Connector 35"/>
          <p:cNvCxnSpPr/>
          <p:nvPr/>
        </p:nvCxnSpPr>
        <p:spPr>
          <a:xfrm>
            <a:off x="457200" y="4241800"/>
            <a:ext cx="12230100" cy="21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42900" y="49784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Project Management Office/Unit</a:t>
            </a:r>
          </a:p>
        </p:txBody>
      </p:sp>
      <p:sp>
        <p:nvSpPr>
          <p:cNvPr id="26" name="Rounded Rectangle 25"/>
          <p:cNvSpPr/>
          <p:nvPr/>
        </p:nvSpPr>
        <p:spPr>
          <a:xfrm>
            <a:off x="342900" y="5689600"/>
            <a:ext cx="12915900" cy="508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US" sz="2000" dirty="0" smtClean="0"/>
              <a:t>Change Management and Communications</a:t>
            </a:r>
          </a:p>
        </p:txBody>
      </p:sp>
      <p:sp>
        <p:nvSpPr>
          <p:cNvPr id="27" name="Oval 26"/>
          <p:cNvSpPr/>
          <p:nvPr/>
        </p:nvSpPr>
        <p:spPr>
          <a:xfrm>
            <a:off x="0" y="5535168"/>
            <a:ext cx="13716000" cy="816864"/>
          </a:xfrm>
          <a:prstGeom prst="ellipse">
            <a:avLst/>
          </a:prstGeom>
          <a:solidFill>
            <a:schemeClr val="accent1">
              <a:alpha val="5000"/>
            </a:schemeClr>
          </a:solidFill>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US"/>
          </a:p>
        </p:txBody>
      </p:sp>
      <p:sp>
        <p:nvSpPr>
          <p:cNvPr id="28" name="TextBox 27"/>
          <p:cNvSpPr txBox="1"/>
          <p:nvPr/>
        </p:nvSpPr>
        <p:spPr>
          <a:xfrm>
            <a:off x="4686301" y="7315200"/>
            <a:ext cx="719048" cy="578174"/>
          </a:xfrm>
          <a:prstGeom prst="rect">
            <a:avLst/>
          </a:prstGeom>
          <a:noFill/>
        </p:spPr>
        <p:txBody>
          <a:bodyPr wrap="none" lIns="130622" tIns="65311" rIns="130622" bIns="65311" rtlCol="0">
            <a:spAutoFit/>
          </a:bodyPr>
          <a:lstStyle/>
          <a:p>
            <a:r>
              <a:rPr lang="en-US" sz="2900" b="1" dirty="0" smtClean="0">
                <a:solidFill>
                  <a:schemeClr val="tx2"/>
                </a:solidFill>
              </a:rPr>
              <a:t>??</a:t>
            </a:r>
            <a:endParaRPr lang="en-US" sz="2900" b="1" dirty="0" err="1" smtClean="0">
              <a:solidFill>
                <a:schemeClr val="tx2"/>
              </a:solidFill>
            </a:endParaRPr>
          </a:p>
        </p:txBody>
      </p:sp>
      <p:cxnSp>
        <p:nvCxnSpPr>
          <p:cNvPr id="30" name="Shape 29"/>
          <p:cNvCxnSpPr>
            <a:stCxn id="28" idx="3"/>
            <a:endCxn id="27" idx="4"/>
          </p:cNvCxnSpPr>
          <p:nvPr/>
        </p:nvCxnSpPr>
        <p:spPr>
          <a:xfrm flipV="1">
            <a:off x="5405349" y="6352032"/>
            <a:ext cx="1452651" cy="1252255"/>
          </a:xfrm>
          <a:prstGeom prst="bentConnector2">
            <a:avLst/>
          </a:prstGeom>
          <a:ln>
            <a:head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487229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42900" y="101600"/>
            <a:ext cx="12344400" cy="914400"/>
          </a:xfrm>
          <a:noFill/>
          <a:ln w="9525">
            <a:noFill/>
            <a:miter lim="800000"/>
            <a:headEnd/>
            <a:tailEnd/>
          </a:ln>
        </p:spPr>
        <p:txBody>
          <a:bodyPr anchor="ctr">
            <a:normAutofit fontScale="97500"/>
          </a:bodyPr>
          <a:lstStyle/>
          <a:p>
            <a:pPr>
              <a:defRPr/>
            </a:pPr>
            <a:r>
              <a:rPr lang="en-US" sz="3600" b="1" dirty="0">
                <a:solidFill>
                  <a:schemeClr val="tx1"/>
                </a:solidFill>
              </a:rPr>
              <a:t>e</a:t>
            </a:r>
            <a:r>
              <a:rPr lang="en-US" sz="3600" b="1" dirty="0" smtClean="0">
                <a:solidFill>
                  <a:schemeClr val="tx1"/>
                </a:solidFill>
              </a:rPr>
              <a:t>-Governance Project Lifecycle (</a:t>
            </a:r>
            <a:r>
              <a:rPr lang="en-US" sz="3600" b="1" dirty="0" err="1" smtClean="0">
                <a:solidFill>
                  <a:schemeClr val="tx1"/>
                </a:solidFill>
              </a:rPr>
              <a:t>eGLC</a:t>
            </a:r>
            <a:r>
              <a:rPr lang="en-US" sz="3600" b="1" dirty="0" smtClean="0">
                <a:solidFill>
                  <a:schemeClr val="tx1"/>
                </a:solidFill>
              </a:rPr>
              <a:t>)</a:t>
            </a:r>
          </a:p>
        </p:txBody>
      </p:sp>
      <p:sp>
        <p:nvSpPr>
          <p:cNvPr id="41" name="Content Placeholder 2"/>
          <p:cNvSpPr>
            <a:spLocks noGrp="1"/>
          </p:cNvSpPr>
          <p:nvPr>
            <p:ph idx="1"/>
          </p:nvPr>
        </p:nvSpPr>
        <p:spPr>
          <a:xfrm>
            <a:off x="342900" y="2235200"/>
            <a:ext cx="12915900" cy="6299200"/>
          </a:xfrm>
        </p:spPr>
        <p:txBody>
          <a:bodyPr/>
          <a:lstStyle/>
          <a:p>
            <a:pPr marL="489833" lvl="1"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Generally is driven by Project Management Office/Unit</a:t>
            </a:r>
          </a:p>
          <a:p>
            <a:pPr marL="489833" lvl="1"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Objective is to address and manage the ‘people’ related aspects in the project implementation including:</a:t>
            </a:r>
          </a:p>
          <a:p>
            <a:pPr marL="1106945" lvl="3"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Managing the people change in terms of addressing the resistance</a:t>
            </a:r>
          </a:p>
          <a:p>
            <a:pPr marL="1106945" lvl="3"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Managing people resistance to change</a:t>
            </a:r>
          </a:p>
          <a:p>
            <a:pPr marL="1106945" lvl="3"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Communicating the project vision, objectives and benefits to all the stakeholders</a:t>
            </a:r>
          </a:p>
          <a:p>
            <a:pPr marL="1106945" lvl="3" indent="-489833">
              <a:spcBef>
                <a:spcPts val="429"/>
              </a:spcBef>
              <a:spcAft>
                <a:spcPts val="429"/>
              </a:spcAft>
              <a:buFont typeface="Wingdings" pitchFamily="2" charset="2"/>
              <a:buChar char="§"/>
            </a:pPr>
            <a:r>
              <a:rPr lang="en-US" sz="2600" dirty="0" smtClean="0">
                <a:solidFill>
                  <a:schemeClr val="tx1"/>
                </a:solidFill>
                <a:latin typeface="Arial" charset="0"/>
                <a:cs typeface="Arial" charset="0"/>
              </a:rPr>
              <a:t>To build skill sets and capacities across various levels in the organization to adopt new processes and systems</a:t>
            </a:r>
          </a:p>
          <a:p>
            <a:pPr marL="1106945" lvl="3" indent="-489833">
              <a:spcBef>
                <a:spcPts val="429"/>
              </a:spcBef>
              <a:spcAft>
                <a:spcPts val="429"/>
              </a:spcAft>
              <a:buFont typeface="Wingdings" pitchFamily="2" charset="2"/>
              <a:buChar char="§"/>
            </a:pPr>
            <a:endParaRPr lang="en-US" sz="2600" dirty="0" smtClean="0">
              <a:solidFill>
                <a:schemeClr val="tx1"/>
              </a:solidFill>
              <a:latin typeface="Arial" charset="0"/>
              <a:cs typeface="Arial" charset="0"/>
            </a:endParaRPr>
          </a:p>
          <a:p>
            <a:pPr marL="1106945" lvl="3" indent="-489833">
              <a:spcBef>
                <a:spcPts val="429"/>
              </a:spcBef>
              <a:spcAft>
                <a:spcPts val="429"/>
              </a:spcAft>
              <a:buFont typeface="Wingdings" pitchFamily="2" charset="2"/>
              <a:buChar char="§"/>
            </a:pPr>
            <a:endParaRPr lang="en-US" sz="2600" dirty="0" smtClean="0">
              <a:solidFill>
                <a:schemeClr val="tx1"/>
              </a:solidFill>
              <a:latin typeface="Arial" charset="0"/>
              <a:cs typeface="Arial" charset="0"/>
            </a:endParaRPr>
          </a:p>
        </p:txBody>
      </p:sp>
      <p:sp>
        <p:nvSpPr>
          <p:cNvPr id="9" name="Title 1"/>
          <p:cNvSpPr txBox="1">
            <a:spLocks/>
          </p:cNvSpPr>
          <p:nvPr/>
        </p:nvSpPr>
        <p:spPr>
          <a:xfrm>
            <a:off x="290145" y="897630"/>
            <a:ext cx="12458700" cy="853017"/>
          </a:xfrm>
          <a:prstGeom prst="rect">
            <a:avLst/>
          </a:prstGeom>
          <a:noFill/>
          <a:ln w="9525">
            <a:noFill/>
            <a:miter lim="800000"/>
            <a:headEnd/>
            <a:tailEnd/>
          </a:ln>
        </p:spPr>
        <p:txBody>
          <a:bodyPr vert="horz" lIns="0" tIns="0" rIns="0" bIns="0" rtlCol="0" anchor="ctr" anchorCtr="0">
            <a:normAutofit fontScale="97500"/>
          </a:bodyPr>
          <a:lstStyle/>
          <a:p>
            <a:pPr>
              <a:spcBef>
                <a:spcPct val="0"/>
              </a:spcBef>
              <a:defRPr/>
            </a:pPr>
            <a:r>
              <a:rPr lang="en-US" sz="3400" b="1" dirty="0" smtClean="0">
                <a:solidFill>
                  <a:schemeClr val="tx2"/>
                </a:solidFill>
                <a:latin typeface="+mj-lt"/>
                <a:ea typeface="+mj-ea"/>
                <a:cs typeface="+mj-cs"/>
              </a:rPr>
              <a:t>Change Management and Communications</a:t>
            </a:r>
          </a:p>
        </p:txBody>
      </p:sp>
    </p:spTree>
    <p:extLst>
      <p:ext uri="{BB962C8B-B14F-4D97-AF65-F5344CB8AC3E}">
        <p14:creationId xmlns:p14="http://schemas.microsoft.com/office/powerpoint/2010/main" val="3905899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211200"/>
            <a:ext cx="13208400" cy="1008000"/>
          </a:xfrm>
        </p:spPr>
        <p:txBody>
          <a:bodyPr/>
          <a:lstStyle/>
          <a:p>
            <a:r>
              <a:rPr lang="en-US" sz="3600" b="1" dirty="0" smtClean="0">
                <a:solidFill>
                  <a:schemeClr val="tx1"/>
                </a:solidFill>
              </a:rPr>
              <a:t>Need for Transformation in Government.. (2/2)</a:t>
            </a:r>
          </a:p>
        </p:txBody>
      </p:sp>
      <p:grpSp>
        <p:nvGrpSpPr>
          <p:cNvPr id="24" name="Group 31"/>
          <p:cNvGrpSpPr>
            <a:grpSpLocks/>
          </p:cNvGrpSpPr>
          <p:nvPr/>
        </p:nvGrpSpPr>
        <p:grpSpPr bwMode="auto">
          <a:xfrm>
            <a:off x="1676400" y="1621368"/>
            <a:ext cx="9555957" cy="6715700"/>
            <a:chOff x="459" y="930"/>
            <a:chExt cx="4488" cy="2935"/>
          </a:xfrm>
        </p:grpSpPr>
        <p:sp>
          <p:nvSpPr>
            <p:cNvPr id="25" name="Text Box 3"/>
            <p:cNvSpPr txBox="1">
              <a:spLocks noChangeArrowheads="1"/>
            </p:cNvSpPr>
            <p:nvPr/>
          </p:nvSpPr>
          <p:spPr bwMode="auto">
            <a:xfrm>
              <a:off x="3736" y="1496"/>
              <a:ext cx="1211" cy="660"/>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New channels to access information and advice</a:t>
              </a:r>
            </a:p>
          </p:txBody>
        </p:sp>
        <p:sp>
          <p:nvSpPr>
            <p:cNvPr id="26" name="Text Box 4"/>
            <p:cNvSpPr txBox="1">
              <a:spLocks noChangeArrowheads="1"/>
            </p:cNvSpPr>
            <p:nvPr/>
          </p:nvSpPr>
          <p:spPr bwMode="auto">
            <a:xfrm>
              <a:off x="3963" y="2200"/>
              <a:ext cx="930"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New delivery partners</a:t>
              </a:r>
            </a:p>
          </p:txBody>
        </p:sp>
        <p:sp>
          <p:nvSpPr>
            <p:cNvPr id="27" name="Text Box 5"/>
            <p:cNvSpPr txBox="1">
              <a:spLocks noChangeArrowheads="1"/>
            </p:cNvSpPr>
            <p:nvPr/>
          </p:nvSpPr>
          <p:spPr bwMode="auto">
            <a:xfrm>
              <a:off x="3713" y="2837"/>
              <a:ext cx="929"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Rationalise back-office functions</a:t>
              </a:r>
            </a:p>
          </p:txBody>
        </p:sp>
        <p:sp>
          <p:nvSpPr>
            <p:cNvPr id="28" name="Text Box 6"/>
            <p:cNvSpPr txBox="1">
              <a:spLocks noChangeArrowheads="1"/>
            </p:cNvSpPr>
            <p:nvPr/>
          </p:nvSpPr>
          <p:spPr bwMode="auto">
            <a:xfrm>
              <a:off x="2872" y="983"/>
              <a:ext cx="1124"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Demonstrate higher quality front-line service</a:t>
              </a:r>
            </a:p>
          </p:txBody>
        </p:sp>
        <p:sp>
          <p:nvSpPr>
            <p:cNvPr id="29" name="Text Box 7"/>
            <p:cNvSpPr txBox="1">
              <a:spLocks noChangeArrowheads="1"/>
            </p:cNvSpPr>
            <p:nvPr/>
          </p:nvSpPr>
          <p:spPr bwMode="auto">
            <a:xfrm>
              <a:off x="1597" y="930"/>
              <a:ext cx="1174"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The need to become more citizen-focused</a:t>
              </a:r>
            </a:p>
          </p:txBody>
        </p:sp>
        <p:sp>
          <p:nvSpPr>
            <p:cNvPr id="30" name="Text Box 8"/>
            <p:cNvSpPr txBox="1">
              <a:spLocks noChangeArrowheads="1"/>
            </p:cNvSpPr>
            <p:nvPr/>
          </p:nvSpPr>
          <p:spPr bwMode="auto">
            <a:xfrm>
              <a:off x="731" y="1423"/>
              <a:ext cx="1138"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Lower cost and much greater efficiency</a:t>
              </a:r>
            </a:p>
          </p:txBody>
        </p:sp>
        <p:sp>
          <p:nvSpPr>
            <p:cNvPr id="31" name="Text Box 9"/>
            <p:cNvSpPr txBox="1">
              <a:spLocks noChangeArrowheads="1"/>
            </p:cNvSpPr>
            <p:nvPr/>
          </p:nvSpPr>
          <p:spPr bwMode="auto">
            <a:xfrm>
              <a:off x="459" y="2032"/>
              <a:ext cx="1238"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Services targeted at particular citizen segments</a:t>
              </a:r>
            </a:p>
          </p:txBody>
        </p:sp>
        <p:sp>
          <p:nvSpPr>
            <p:cNvPr id="32" name="Text Box 10"/>
            <p:cNvSpPr txBox="1">
              <a:spLocks noChangeArrowheads="1"/>
            </p:cNvSpPr>
            <p:nvPr/>
          </p:nvSpPr>
          <p:spPr bwMode="auto">
            <a:xfrm>
              <a:off x="880" y="2871"/>
              <a:ext cx="934"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Improved citizen choice</a:t>
              </a:r>
            </a:p>
          </p:txBody>
        </p:sp>
        <p:sp>
          <p:nvSpPr>
            <p:cNvPr id="33" name="Text Box 11"/>
            <p:cNvSpPr txBox="1">
              <a:spLocks noChangeArrowheads="1"/>
            </p:cNvSpPr>
            <p:nvPr/>
          </p:nvSpPr>
          <p:spPr bwMode="auto">
            <a:xfrm>
              <a:off x="1548" y="3360"/>
              <a:ext cx="1090"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Demonstrate better value for money</a:t>
              </a:r>
            </a:p>
          </p:txBody>
        </p:sp>
        <p:sp>
          <p:nvSpPr>
            <p:cNvPr id="34" name="Text Box 12"/>
            <p:cNvSpPr txBox="1">
              <a:spLocks noChangeArrowheads="1"/>
            </p:cNvSpPr>
            <p:nvPr/>
          </p:nvSpPr>
          <p:spPr bwMode="auto">
            <a:xfrm>
              <a:off x="2893" y="3324"/>
              <a:ext cx="1310" cy="351"/>
            </a:xfrm>
            <a:prstGeom prst="rect">
              <a:avLst/>
            </a:prstGeom>
            <a:noFill/>
            <a:ln w="9525">
              <a:noFill/>
              <a:miter lim="800000"/>
              <a:headEnd/>
              <a:tailEnd/>
            </a:ln>
          </p:spPr>
          <p:txBody>
            <a:bodyPr wrap="square" lIns="90000" tIns="46800" rIns="90000" bIns="46800">
              <a:spAutoFit/>
            </a:bodyPr>
            <a:lstStyle/>
            <a:p>
              <a:r>
                <a:rPr lang="en-GB" sz="2300" dirty="0" smtClean="0">
                  <a:latin typeface="Arial" pitchFamily="34" charset="0"/>
                  <a:cs typeface="Arial" pitchFamily="34" charset="0"/>
                </a:rPr>
                <a:t>Public Private Partnerships</a:t>
              </a:r>
              <a:endParaRPr lang="en-GB" sz="2300" dirty="0">
                <a:latin typeface="Arial" pitchFamily="34" charset="0"/>
                <a:cs typeface="Arial" pitchFamily="34" charset="0"/>
              </a:endParaRPr>
            </a:p>
          </p:txBody>
        </p:sp>
        <p:grpSp>
          <p:nvGrpSpPr>
            <p:cNvPr id="35" name="Group 13"/>
            <p:cNvGrpSpPr>
              <a:grpSpLocks/>
            </p:cNvGrpSpPr>
            <p:nvPr/>
          </p:nvGrpSpPr>
          <p:grpSpPr bwMode="auto">
            <a:xfrm>
              <a:off x="1654" y="1473"/>
              <a:ext cx="2144" cy="1759"/>
              <a:chOff x="735" y="1721"/>
              <a:chExt cx="1269" cy="1206"/>
            </a:xfrm>
          </p:grpSpPr>
          <p:sp>
            <p:nvSpPr>
              <p:cNvPr id="38" name="AutoShape 14"/>
              <p:cNvSpPr>
                <a:spLocks noChangeArrowheads="1"/>
              </p:cNvSpPr>
              <p:nvPr/>
            </p:nvSpPr>
            <p:spPr bwMode="auto">
              <a:xfrm rot="8130153">
                <a:off x="823" y="1915"/>
                <a:ext cx="174"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39" name="AutoShape 15"/>
              <p:cNvSpPr>
                <a:spLocks noChangeArrowheads="1"/>
              </p:cNvSpPr>
              <p:nvPr/>
            </p:nvSpPr>
            <p:spPr bwMode="auto">
              <a:xfrm rot="9620058">
                <a:off x="1105" y="1721"/>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0" name="AutoShape 16"/>
              <p:cNvSpPr>
                <a:spLocks noChangeArrowheads="1"/>
              </p:cNvSpPr>
              <p:nvPr/>
            </p:nvSpPr>
            <p:spPr bwMode="auto">
              <a:xfrm rot="5400000">
                <a:off x="693" y="2251"/>
                <a:ext cx="192" cy="107"/>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1" name="AutoShape 17"/>
              <p:cNvSpPr>
                <a:spLocks noChangeArrowheads="1"/>
              </p:cNvSpPr>
              <p:nvPr/>
            </p:nvSpPr>
            <p:spPr bwMode="auto">
              <a:xfrm rot="2957617">
                <a:off x="789" y="2601"/>
                <a:ext cx="193" cy="106"/>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2" name="AutoShape 18"/>
              <p:cNvSpPr>
                <a:spLocks noChangeArrowheads="1"/>
              </p:cNvSpPr>
              <p:nvPr/>
            </p:nvSpPr>
            <p:spPr bwMode="auto">
              <a:xfrm rot="1250868">
                <a:off x="1070" y="2809"/>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3" name="AutoShape 19"/>
              <p:cNvSpPr>
                <a:spLocks noChangeArrowheads="1"/>
              </p:cNvSpPr>
              <p:nvPr/>
            </p:nvSpPr>
            <p:spPr bwMode="auto">
              <a:xfrm rot="13469847" flipH="1">
                <a:off x="1760" y="1928"/>
                <a:ext cx="174"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4" name="AutoShape 20"/>
              <p:cNvSpPr>
                <a:spLocks noChangeArrowheads="1"/>
              </p:cNvSpPr>
              <p:nvPr/>
            </p:nvSpPr>
            <p:spPr bwMode="auto">
              <a:xfrm rot="11979942" flipH="1">
                <a:off x="1499" y="1724"/>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5" name="AutoShape 21"/>
              <p:cNvSpPr>
                <a:spLocks noChangeArrowheads="1"/>
              </p:cNvSpPr>
              <p:nvPr/>
            </p:nvSpPr>
            <p:spPr bwMode="auto">
              <a:xfrm rot="16200000" flipH="1">
                <a:off x="1854" y="2273"/>
                <a:ext cx="193" cy="107"/>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6" name="AutoShape 22"/>
              <p:cNvSpPr>
                <a:spLocks noChangeArrowheads="1"/>
              </p:cNvSpPr>
              <p:nvPr/>
            </p:nvSpPr>
            <p:spPr bwMode="auto">
              <a:xfrm rot="18642383" flipH="1">
                <a:off x="1745" y="2595"/>
                <a:ext cx="192" cy="106"/>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7" name="AutoShape 23"/>
              <p:cNvSpPr>
                <a:spLocks noChangeArrowheads="1"/>
              </p:cNvSpPr>
              <p:nvPr/>
            </p:nvSpPr>
            <p:spPr bwMode="auto">
              <a:xfrm rot="20349132" flipH="1">
                <a:off x="1477" y="2809"/>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grpSp>
        <p:sp>
          <p:nvSpPr>
            <p:cNvPr id="36" name="Text Box 24"/>
            <p:cNvSpPr txBox="1">
              <a:spLocks noChangeArrowheads="1"/>
            </p:cNvSpPr>
            <p:nvPr/>
          </p:nvSpPr>
          <p:spPr bwMode="auto">
            <a:xfrm>
              <a:off x="1920" y="2251"/>
              <a:ext cx="1533"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b="1" dirty="0">
                  <a:latin typeface="Arial" pitchFamily="34" charset="0"/>
                  <a:cs typeface="Arial" pitchFamily="34" charset="0"/>
                </a:rPr>
                <a:t>citizen and market expectations</a:t>
              </a:r>
            </a:p>
          </p:txBody>
        </p:sp>
        <p:sp>
          <p:nvSpPr>
            <p:cNvPr id="37" name="Oval 25"/>
            <p:cNvSpPr>
              <a:spLocks noChangeArrowheads="1"/>
            </p:cNvSpPr>
            <p:nvPr/>
          </p:nvSpPr>
          <p:spPr bwMode="gray">
            <a:xfrm>
              <a:off x="1862" y="1707"/>
              <a:ext cx="122" cy="303"/>
            </a:xfrm>
            <a:prstGeom prst="ellipse">
              <a:avLst/>
            </a:prstGeom>
            <a:noFill/>
            <a:ln w="9525" algn="ctr">
              <a:solidFill>
                <a:srgbClr val="D1DCE9"/>
              </a:solidFill>
              <a:round/>
              <a:headEnd/>
              <a:tailEnd/>
            </a:ln>
          </p:spPr>
          <p:txBody>
            <a:bodyPr wrap="none" anchor="ctr">
              <a:spAutoFit/>
            </a:bodyPr>
            <a:lstStyle/>
            <a:p>
              <a:endParaRPr lang="en-US"/>
            </a:p>
          </p:txBody>
        </p:sp>
      </p:grpSp>
      <p:sp>
        <p:nvSpPr>
          <p:cNvPr id="48" name="Text Box 26"/>
          <p:cNvSpPr txBox="1">
            <a:spLocks noChangeArrowheads="1"/>
          </p:cNvSpPr>
          <p:nvPr/>
        </p:nvSpPr>
        <p:spPr bwMode="gray">
          <a:xfrm>
            <a:off x="94679" y="1016000"/>
            <a:ext cx="7862029" cy="578174"/>
          </a:xfrm>
          <a:prstGeom prst="rect">
            <a:avLst/>
          </a:prstGeom>
          <a:noFill/>
          <a:ln w="18796" algn="ctr">
            <a:noFill/>
            <a:miter lim="800000"/>
            <a:headEnd/>
            <a:tailEnd/>
          </a:ln>
        </p:spPr>
        <p:txBody>
          <a:bodyPr wrap="none" lIns="130622" tIns="65311" rIns="130622" bIns="65311">
            <a:spAutoFit/>
          </a:bodyPr>
          <a:lstStyle/>
          <a:p>
            <a:pPr algn="ctr" eaLnBrk="0" hangingPunct="0">
              <a:buSzPct val="90000"/>
              <a:buFont typeface="Monotype Sorts" pitchFamily="2" charset="2"/>
              <a:buNone/>
            </a:pPr>
            <a:r>
              <a:rPr lang="en-GB" sz="2900" b="1" dirty="0">
                <a:latin typeface="Arial" pitchFamily="34" charset="0"/>
                <a:cs typeface="Arial" pitchFamily="34" charset="0"/>
              </a:rPr>
              <a:t>Growing citizen and market expectations…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915900" cy="812800"/>
          </a:xfrm>
        </p:spPr>
        <p:txBody>
          <a:bodyPr/>
          <a:lstStyle/>
          <a:p>
            <a:r>
              <a:rPr lang="en-US" sz="3600" b="1" dirty="0" smtClean="0">
                <a:solidFill>
                  <a:schemeClr val="tx1"/>
                </a:solidFill>
              </a:rPr>
              <a:t>Technology as an enabler in </a:t>
            </a:r>
            <a:r>
              <a:rPr lang="en-US" sz="3600" b="1" dirty="0">
                <a:solidFill>
                  <a:schemeClr val="tx1"/>
                </a:solidFill>
              </a:rPr>
              <a:t>G</a:t>
            </a:r>
            <a:r>
              <a:rPr lang="en-US" sz="3600" b="1" dirty="0" smtClean="0">
                <a:solidFill>
                  <a:schemeClr val="tx1"/>
                </a:solidFill>
              </a:rPr>
              <a:t>overnment reforms</a:t>
            </a:r>
          </a:p>
        </p:txBody>
      </p:sp>
      <p:sp>
        <p:nvSpPr>
          <p:cNvPr id="4099" name="Content Placeholder 2"/>
          <p:cNvSpPr>
            <a:spLocks noGrp="1"/>
          </p:cNvSpPr>
          <p:nvPr>
            <p:ph idx="1"/>
          </p:nvPr>
        </p:nvSpPr>
        <p:spPr>
          <a:xfrm>
            <a:off x="457200" y="1625600"/>
            <a:ext cx="12573000" cy="58928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600" dirty="0" smtClean="0">
                <a:solidFill>
                  <a:schemeClr val="tx1"/>
                </a:solidFill>
              </a:rPr>
              <a:t>ICTs have been an integral part of many public sector reform agendas and have helped governments successfully in: </a:t>
            </a:r>
          </a:p>
          <a:p>
            <a:pPr marL="1064590" lvl="2" indent="-498904">
              <a:spcBef>
                <a:spcPts val="1714"/>
              </a:spcBef>
              <a:spcAft>
                <a:spcPts val="1714"/>
              </a:spcAft>
              <a:defRPr/>
            </a:pPr>
            <a:r>
              <a:rPr lang="en-US" sz="2600" dirty="0" smtClean="0">
                <a:solidFill>
                  <a:schemeClr val="tx1"/>
                </a:solidFill>
              </a:rPr>
              <a:t>Increasing convenience to the citizens in availing government services</a:t>
            </a:r>
          </a:p>
          <a:p>
            <a:pPr marL="1064590" lvl="2" indent="-498904">
              <a:spcBef>
                <a:spcPts val="1714"/>
              </a:spcBef>
              <a:spcAft>
                <a:spcPts val="1714"/>
              </a:spcAft>
              <a:defRPr/>
            </a:pPr>
            <a:r>
              <a:rPr lang="en-US" sz="2600" dirty="0" smtClean="0">
                <a:solidFill>
                  <a:schemeClr val="tx1"/>
                </a:solidFill>
              </a:rPr>
              <a:t>Increasing speed and quality of service delivery </a:t>
            </a:r>
          </a:p>
          <a:p>
            <a:pPr marL="1064590" lvl="2" indent="-498904">
              <a:spcBef>
                <a:spcPts val="1714"/>
              </a:spcBef>
              <a:spcAft>
                <a:spcPts val="1714"/>
              </a:spcAft>
              <a:defRPr/>
            </a:pPr>
            <a:r>
              <a:rPr lang="en-US" sz="2600" dirty="0" smtClean="0">
                <a:solidFill>
                  <a:schemeClr val="tx1"/>
                </a:solidFill>
              </a:rPr>
              <a:t>Citizen empowerment through access to information and transparency in service delivery</a:t>
            </a:r>
          </a:p>
          <a:p>
            <a:pPr marL="1064590" lvl="2" indent="-498904">
              <a:spcBef>
                <a:spcPts val="1714"/>
              </a:spcBef>
              <a:spcAft>
                <a:spcPts val="1714"/>
              </a:spcAft>
              <a:defRPr/>
            </a:pPr>
            <a:r>
              <a:rPr lang="en-US" sz="2600" dirty="0" smtClean="0">
                <a:solidFill>
                  <a:schemeClr val="tx1"/>
                </a:solidFill>
              </a:rPr>
              <a:t>Reduce corruption</a:t>
            </a:r>
          </a:p>
          <a:p>
            <a:pPr marL="1064590" lvl="2" indent="-498904">
              <a:spcBef>
                <a:spcPts val="1714"/>
              </a:spcBef>
              <a:spcAft>
                <a:spcPts val="1714"/>
              </a:spcAft>
              <a:defRPr/>
            </a:pPr>
            <a:r>
              <a:rPr lang="en-US" sz="2600" dirty="0" smtClean="0">
                <a:solidFill>
                  <a:schemeClr val="tx1"/>
                </a:solidFill>
              </a:rPr>
              <a:t>Cost reduction and revenue growth for government</a:t>
            </a:r>
          </a:p>
          <a:p>
            <a:pPr marL="1064590" lvl="2" indent="-498904">
              <a:spcBef>
                <a:spcPts val="1714"/>
              </a:spcBef>
              <a:spcAft>
                <a:spcPts val="1714"/>
              </a:spcAft>
              <a:defRPr/>
            </a:pPr>
            <a:r>
              <a:rPr lang="en-US" sz="2600" dirty="0" smtClean="0">
                <a:solidFill>
                  <a:schemeClr val="tx1"/>
                </a:solidFill>
              </a:rPr>
              <a:t>Improve compliance with government regulations…..</a:t>
            </a:r>
          </a:p>
        </p:txBody>
      </p:sp>
      <p:sp>
        <p:nvSpPr>
          <p:cNvPr id="4" name="Rounded Rectangular Callout 3"/>
          <p:cNvSpPr/>
          <p:nvPr/>
        </p:nvSpPr>
        <p:spPr>
          <a:xfrm>
            <a:off x="9486900" y="6197600"/>
            <a:ext cx="3771900" cy="1727200"/>
          </a:xfrm>
          <a:prstGeom prst="wedgeRoundRectCallout">
            <a:avLst>
              <a:gd name="adj1" fmla="val -36071"/>
              <a:gd name="adj2" fmla="val -775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err="1" smtClean="0"/>
              <a:t>e-Governance</a:t>
            </a:r>
            <a:r>
              <a:rPr lang="en-GB" dirty="0" smtClean="0"/>
              <a:t> uses Technology as a tool for reforming government</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r>
              <a:rPr lang="en-US" sz="3600" b="1" dirty="0" smtClean="0">
                <a:solidFill>
                  <a:schemeClr val="tx1"/>
                </a:solidFill>
              </a:rPr>
              <a:t>So what is e-Government?</a:t>
            </a:r>
          </a:p>
        </p:txBody>
      </p:sp>
      <p:sp>
        <p:nvSpPr>
          <p:cNvPr id="4099" name="Content Placeholder 2"/>
          <p:cNvSpPr>
            <a:spLocks noGrp="1"/>
          </p:cNvSpPr>
          <p:nvPr>
            <p:ph idx="1"/>
          </p:nvPr>
        </p:nvSpPr>
        <p:spPr>
          <a:xfrm>
            <a:off x="342900" y="1422400"/>
            <a:ext cx="13030200" cy="5892800"/>
          </a:xfrm>
        </p:spPr>
        <p:txBody>
          <a:bodyPr vert="horz" lIns="0" tIns="0" rIns="0" bIns="0" rtlCol="0">
            <a:noAutofit/>
          </a:bodyPr>
          <a:lstStyle/>
          <a:p>
            <a:pPr marL="498904" indent="-498904">
              <a:spcBef>
                <a:spcPts val="1714"/>
              </a:spcBef>
              <a:spcAft>
                <a:spcPts val="1714"/>
              </a:spcAft>
              <a:defRPr/>
            </a:pPr>
            <a:r>
              <a:rPr lang="en-US" sz="2600" b="1" dirty="0" smtClean="0">
                <a:solidFill>
                  <a:schemeClr val="tx1"/>
                </a:solidFill>
              </a:rPr>
              <a:t>Definitions (Planning Commission):</a:t>
            </a:r>
          </a:p>
          <a:p>
            <a:pPr marL="761962" indent="-761962" eaLnBrk="0" hangingPunct="0">
              <a:lnSpc>
                <a:spcPct val="110000"/>
              </a:lnSpc>
              <a:spcBef>
                <a:spcPct val="20000"/>
              </a:spcBef>
              <a:buClr>
                <a:srgbClr val="3333CC"/>
              </a:buClr>
              <a:buFont typeface="Wingdings" pitchFamily="2" charset="2"/>
              <a:buChar char="q"/>
            </a:pPr>
            <a:r>
              <a:rPr lang="en-US" sz="2600" dirty="0" smtClean="0">
                <a:solidFill>
                  <a:schemeClr val="tx1"/>
                </a:solidFill>
                <a:latin typeface="Arial" pitchFamily="34" charset="0"/>
              </a:rPr>
              <a:t>It is the  </a:t>
            </a:r>
            <a:r>
              <a:rPr lang="en-US" sz="2600" b="1" i="1" dirty="0" smtClean="0">
                <a:solidFill>
                  <a:schemeClr val="tx1"/>
                </a:solidFill>
                <a:latin typeface="Arial" pitchFamily="34" charset="0"/>
              </a:rPr>
              <a:t>transformation</a:t>
            </a:r>
            <a:r>
              <a:rPr lang="en-US" sz="2600" dirty="0" smtClean="0">
                <a:solidFill>
                  <a:schemeClr val="tx1"/>
                </a:solidFill>
                <a:latin typeface="Arial" pitchFamily="34" charset="0"/>
              </a:rPr>
              <a:t> of government to provide </a:t>
            </a:r>
            <a:r>
              <a:rPr lang="en-US" sz="2600" b="1" dirty="0" smtClean="0">
                <a:solidFill>
                  <a:schemeClr val="tx1"/>
                </a:solidFill>
                <a:latin typeface="Arial" pitchFamily="34" charset="0"/>
              </a:rPr>
              <a:t>Efficient, Convenient</a:t>
            </a:r>
            <a:r>
              <a:rPr lang="en-US" sz="2600" dirty="0" smtClean="0">
                <a:solidFill>
                  <a:schemeClr val="tx1"/>
                </a:solidFill>
                <a:latin typeface="Arial" pitchFamily="34" charset="0"/>
              </a:rPr>
              <a:t> &amp; </a:t>
            </a:r>
            <a:r>
              <a:rPr lang="en-US" sz="2600" b="1" dirty="0" smtClean="0">
                <a:solidFill>
                  <a:schemeClr val="tx1"/>
                </a:solidFill>
                <a:latin typeface="Arial" pitchFamily="34" charset="0"/>
              </a:rPr>
              <a:t>Transparent </a:t>
            </a:r>
            <a:r>
              <a:rPr lang="en-US" sz="2600" dirty="0" smtClean="0">
                <a:solidFill>
                  <a:schemeClr val="tx1"/>
                </a:solidFill>
                <a:latin typeface="Arial" pitchFamily="34" charset="0"/>
              </a:rPr>
              <a:t>Services to  the </a:t>
            </a:r>
            <a:r>
              <a:rPr lang="en-US" sz="2600" b="1" i="1" dirty="0" smtClean="0">
                <a:solidFill>
                  <a:schemeClr val="tx1"/>
                </a:solidFill>
                <a:latin typeface="Arial" pitchFamily="34" charset="0"/>
              </a:rPr>
              <a:t>Citizens</a:t>
            </a:r>
            <a:r>
              <a:rPr lang="en-US" sz="2600" b="1" dirty="0" smtClean="0">
                <a:solidFill>
                  <a:schemeClr val="tx1"/>
                </a:solidFill>
                <a:latin typeface="Arial" pitchFamily="34" charset="0"/>
              </a:rPr>
              <a:t> &amp; </a:t>
            </a:r>
            <a:r>
              <a:rPr lang="en-US" sz="2600" b="1" i="1" dirty="0" smtClean="0">
                <a:solidFill>
                  <a:schemeClr val="tx1"/>
                </a:solidFill>
                <a:latin typeface="Arial" pitchFamily="34" charset="0"/>
              </a:rPr>
              <a:t>Businesses</a:t>
            </a:r>
            <a:r>
              <a:rPr lang="en-US" sz="2600" dirty="0" smtClean="0">
                <a:solidFill>
                  <a:schemeClr val="tx1"/>
                </a:solidFill>
                <a:latin typeface="Arial" pitchFamily="34" charset="0"/>
              </a:rPr>
              <a:t>  through   Information &amp; Communication Technologies</a:t>
            </a:r>
          </a:p>
          <a:p>
            <a:pPr marL="761962" indent="-761962" eaLnBrk="0" hangingPunct="0">
              <a:lnSpc>
                <a:spcPct val="110000"/>
              </a:lnSpc>
              <a:spcBef>
                <a:spcPct val="20000"/>
              </a:spcBef>
              <a:buClr>
                <a:srgbClr val="3333CC"/>
              </a:buClr>
              <a:buFont typeface="Wingdings" pitchFamily="2" charset="2"/>
              <a:buChar char="q"/>
            </a:pPr>
            <a:endParaRPr lang="en-US" sz="2600" dirty="0" smtClean="0">
              <a:solidFill>
                <a:schemeClr val="tx1"/>
              </a:solidFill>
              <a:latin typeface="Arial" pitchFamily="34" charset="0"/>
            </a:endParaRPr>
          </a:p>
          <a:p>
            <a:pPr marL="761962" indent="-761962" eaLnBrk="0" hangingPunct="0">
              <a:lnSpc>
                <a:spcPct val="110000"/>
              </a:lnSpc>
              <a:spcBef>
                <a:spcPct val="20000"/>
              </a:spcBef>
              <a:buClr>
                <a:srgbClr val="3333CC"/>
              </a:buClr>
              <a:buFont typeface="Wingdings" pitchFamily="2" charset="2"/>
              <a:buChar char="q"/>
            </a:pPr>
            <a:r>
              <a:rPr lang="en-US" sz="2600" dirty="0" smtClean="0">
                <a:solidFill>
                  <a:schemeClr val="tx1"/>
                </a:solidFill>
                <a:latin typeface="Arial" pitchFamily="34" charset="0"/>
              </a:rPr>
              <a:t>e-Government is the transformation of public sector internal and external relationship through Internet-enabled operations, information and communication technology in order to optimize government service delivery and governance.</a:t>
            </a:r>
          </a:p>
          <a:p>
            <a:pPr marL="761962" indent="-761962" eaLnBrk="0" hangingPunct="0">
              <a:lnSpc>
                <a:spcPct val="110000"/>
              </a:lnSpc>
              <a:spcBef>
                <a:spcPct val="20000"/>
              </a:spcBef>
              <a:buClr>
                <a:srgbClr val="3333CC"/>
              </a:buClr>
              <a:buFont typeface="Wingdings" pitchFamily="2" charset="2"/>
              <a:buChar char="q"/>
            </a:pPr>
            <a:endParaRPr lang="en-US" sz="2600" dirty="0" smtClean="0">
              <a:solidFill>
                <a:schemeClr val="tx1"/>
              </a:solidFill>
              <a:latin typeface="Arial" pitchFamily="34" charset="0"/>
            </a:endParaRPr>
          </a:p>
          <a:p>
            <a:pPr marL="761962" indent="-761962" algn="just" eaLnBrk="0" hangingPunct="0">
              <a:lnSpc>
                <a:spcPct val="110000"/>
              </a:lnSpc>
              <a:spcBef>
                <a:spcPct val="20000"/>
              </a:spcBef>
              <a:spcAft>
                <a:spcPts val="1571"/>
              </a:spcAft>
              <a:buClr>
                <a:srgbClr val="3333CC"/>
              </a:buClr>
              <a:buFont typeface="Wingdings" pitchFamily="2" charset="2"/>
              <a:buChar char="q"/>
            </a:pPr>
            <a:r>
              <a:rPr lang="en-US" sz="2600" dirty="0" smtClean="0">
                <a:solidFill>
                  <a:schemeClr val="tx1"/>
                </a:solidFill>
                <a:latin typeface="Arial" pitchFamily="34" charset="0"/>
              </a:rPr>
              <a:t>e-Governance or ‘electronic governance’ is basically the application of Information and Communications Technology to the processes of Government functioning in order to bring about ‘Simple, Moral, Accountable, Responsive and Transparent’ (</a:t>
            </a:r>
            <a:r>
              <a:rPr lang="en-US" sz="2600" b="1" dirty="0" smtClean="0">
                <a:solidFill>
                  <a:schemeClr val="tx1"/>
                </a:solidFill>
                <a:latin typeface="Arial" pitchFamily="34" charset="0"/>
              </a:rPr>
              <a:t>SMART</a:t>
            </a:r>
            <a:r>
              <a:rPr lang="en-US" sz="2600" dirty="0" smtClean="0">
                <a:solidFill>
                  <a:schemeClr val="tx1"/>
                </a:solidFill>
                <a:latin typeface="Arial" pitchFamily="34" charset="0"/>
              </a:rPr>
              <a:t>) governance*</a:t>
            </a:r>
            <a:endParaRPr lang="en-US" i="1" dirty="0">
              <a:solidFill>
                <a:schemeClr val="tx1"/>
              </a:solidFill>
              <a:cs typeface="Times New Roman" pitchFamily="18" charset="0"/>
            </a:endParaRPr>
          </a:p>
        </p:txBody>
      </p:sp>
      <p:sp>
        <p:nvSpPr>
          <p:cNvPr id="6" name="Rectangle 7"/>
          <p:cNvSpPr>
            <a:spLocks noChangeArrowheads="1"/>
          </p:cNvSpPr>
          <p:nvPr/>
        </p:nvSpPr>
        <p:spPr bwMode="auto">
          <a:xfrm>
            <a:off x="1371600" y="7416800"/>
            <a:ext cx="12573000" cy="1055227"/>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lIns="130622" tIns="65311" rIns="130622" bIns="65311">
            <a:spAutoFit/>
          </a:bodyPr>
          <a:lstStyle/>
          <a:p>
            <a:pPr>
              <a:defRPr/>
            </a:pPr>
            <a:endParaRPr lang="en-US" sz="2000" dirty="0">
              <a:solidFill>
                <a:schemeClr val="tx2"/>
              </a:solidFill>
            </a:endParaRPr>
          </a:p>
          <a:p>
            <a:pPr>
              <a:defRPr/>
            </a:pPr>
            <a:r>
              <a:rPr lang="en-US" sz="2000" dirty="0" smtClean="0">
                <a:solidFill>
                  <a:schemeClr val="tx2"/>
                </a:solidFill>
              </a:rPr>
              <a:t>paragraph </a:t>
            </a:r>
            <a:r>
              <a:rPr lang="en-US" sz="2000" dirty="0">
                <a:solidFill>
                  <a:schemeClr val="tx2"/>
                </a:solidFill>
              </a:rPr>
              <a:t>83, Report of the Working Group on Convergence and </a:t>
            </a:r>
            <a:r>
              <a:rPr lang="en-US" sz="2000" dirty="0" smtClean="0">
                <a:solidFill>
                  <a:schemeClr val="tx2"/>
                </a:solidFill>
              </a:rPr>
              <a:t> e-Governance </a:t>
            </a:r>
            <a:r>
              <a:rPr lang="en-US" sz="2000" dirty="0">
                <a:solidFill>
                  <a:schemeClr val="tx2"/>
                </a:solidFill>
              </a:rPr>
              <a:t>for The Tenth Five Year Plan (2002-2007), Planning Commission, November, 2001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406400"/>
            <a:ext cx="13208400" cy="1008000"/>
          </a:xfrm>
        </p:spPr>
        <p:txBody>
          <a:bodyPr/>
          <a:lstStyle/>
          <a:p>
            <a:r>
              <a:rPr lang="en-US" sz="3600" b="1" dirty="0" smtClean="0">
                <a:solidFill>
                  <a:schemeClr val="tx1"/>
                </a:solidFill>
              </a:rPr>
              <a:t>Transformation from department oriented to customer oriented…</a:t>
            </a:r>
          </a:p>
        </p:txBody>
      </p:sp>
      <p:grpSp>
        <p:nvGrpSpPr>
          <p:cNvPr id="5" name="Group 9"/>
          <p:cNvGrpSpPr>
            <a:grpSpLocks/>
          </p:cNvGrpSpPr>
          <p:nvPr/>
        </p:nvGrpSpPr>
        <p:grpSpPr bwMode="auto">
          <a:xfrm>
            <a:off x="614363" y="1912951"/>
            <a:ext cx="12687300" cy="6096000"/>
            <a:chOff x="528" y="1237"/>
            <a:chExt cx="4944" cy="2603"/>
          </a:xfrm>
        </p:grpSpPr>
        <p:pic>
          <p:nvPicPr>
            <p:cNvPr id="6" name="Picture 2" descr="Dept Oriented"/>
            <p:cNvPicPr>
              <a:picLocks noChangeAspect="1" noChangeArrowheads="1"/>
            </p:cNvPicPr>
            <p:nvPr/>
          </p:nvPicPr>
          <p:blipFill>
            <a:blip r:embed="rId3"/>
            <a:srcRect/>
            <a:stretch>
              <a:fillRect/>
            </a:stretch>
          </p:blipFill>
          <p:spPr bwMode="auto">
            <a:xfrm>
              <a:off x="528" y="1237"/>
              <a:ext cx="1661" cy="2598"/>
            </a:xfrm>
            <a:prstGeom prst="rect">
              <a:avLst/>
            </a:prstGeom>
            <a:noFill/>
          </p:spPr>
        </p:pic>
        <p:pic>
          <p:nvPicPr>
            <p:cNvPr id="7" name="Picture 3" descr="Transformation"/>
            <p:cNvPicPr>
              <a:picLocks noChangeAspect="1" noChangeArrowheads="1"/>
            </p:cNvPicPr>
            <p:nvPr/>
          </p:nvPicPr>
          <p:blipFill>
            <a:blip r:embed="rId4"/>
            <a:srcRect/>
            <a:stretch>
              <a:fillRect/>
            </a:stretch>
          </p:blipFill>
          <p:spPr bwMode="auto">
            <a:xfrm>
              <a:off x="2394" y="1242"/>
              <a:ext cx="294" cy="2598"/>
            </a:xfrm>
            <a:prstGeom prst="rect">
              <a:avLst/>
            </a:prstGeom>
            <a:noFill/>
          </p:spPr>
        </p:pic>
        <p:pic>
          <p:nvPicPr>
            <p:cNvPr id="8" name="Picture 4" descr="Customer Oriented"/>
            <p:cNvPicPr>
              <a:picLocks noChangeAspect="1" noChangeArrowheads="1"/>
            </p:cNvPicPr>
            <p:nvPr/>
          </p:nvPicPr>
          <p:blipFill>
            <a:blip r:embed="rId5"/>
            <a:srcRect/>
            <a:stretch>
              <a:fillRect/>
            </a:stretch>
          </p:blipFill>
          <p:spPr bwMode="auto">
            <a:xfrm>
              <a:off x="2976" y="1237"/>
              <a:ext cx="2112" cy="2598"/>
            </a:xfrm>
            <a:prstGeom prst="rect">
              <a:avLst/>
            </a:prstGeom>
            <a:noFill/>
          </p:spPr>
        </p:pic>
        <p:sp>
          <p:nvSpPr>
            <p:cNvPr id="9" name="AutoShape 5"/>
            <p:cNvSpPr>
              <a:spLocks noChangeArrowheads="1"/>
            </p:cNvSpPr>
            <p:nvPr/>
          </p:nvSpPr>
          <p:spPr bwMode="auto">
            <a:xfrm>
              <a:off x="4944" y="2299"/>
              <a:ext cx="528" cy="143"/>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1</a:t>
              </a:r>
            </a:p>
          </p:txBody>
        </p:sp>
        <p:sp>
          <p:nvSpPr>
            <p:cNvPr id="10" name="AutoShape 6"/>
            <p:cNvSpPr>
              <a:spLocks noChangeArrowheads="1"/>
            </p:cNvSpPr>
            <p:nvPr/>
          </p:nvSpPr>
          <p:spPr bwMode="auto">
            <a:xfrm>
              <a:off x="4944" y="2587"/>
              <a:ext cx="528" cy="144"/>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2</a:t>
              </a:r>
            </a:p>
          </p:txBody>
        </p:sp>
        <p:sp>
          <p:nvSpPr>
            <p:cNvPr id="11" name="AutoShape 7"/>
            <p:cNvSpPr>
              <a:spLocks noChangeArrowheads="1"/>
            </p:cNvSpPr>
            <p:nvPr/>
          </p:nvSpPr>
          <p:spPr bwMode="auto">
            <a:xfrm>
              <a:off x="4944" y="2826"/>
              <a:ext cx="528" cy="145"/>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3</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r>
              <a:rPr lang="en-US" sz="3600" b="1" dirty="0" smtClean="0">
                <a:solidFill>
                  <a:schemeClr val="tx1"/>
                </a:solidFill>
              </a:rPr>
              <a:t>Key elements of e-Governance</a:t>
            </a:r>
          </a:p>
        </p:txBody>
      </p:sp>
      <p:sp>
        <p:nvSpPr>
          <p:cNvPr id="4099" name="Content Placeholder 2"/>
          <p:cNvSpPr>
            <a:spLocks noGrp="1"/>
          </p:cNvSpPr>
          <p:nvPr>
            <p:ph idx="1"/>
          </p:nvPr>
        </p:nvSpPr>
        <p:spPr>
          <a:xfrm>
            <a:off x="457200" y="1727200"/>
            <a:ext cx="12573000" cy="5994400"/>
          </a:xfrm>
        </p:spPr>
        <p:txBody>
          <a:bodyPr vert="horz" lIns="0" tIns="0" rIns="0" bIns="0" rtlCol="0">
            <a:noAutofit/>
          </a:bodyPr>
          <a:lstStyle/>
          <a:p>
            <a:pPr marL="498904" indent="-498904">
              <a:lnSpc>
                <a:spcPct val="114000"/>
              </a:lnSpc>
              <a:spcBef>
                <a:spcPts val="1714"/>
              </a:spcBef>
              <a:spcAft>
                <a:spcPts val="1714"/>
              </a:spcAft>
              <a:defRPr/>
            </a:pPr>
            <a:r>
              <a:rPr lang="en-US" sz="2600" dirty="0" smtClean="0">
                <a:solidFill>
                  <a:schemeClr val="tx1"/>
                </a:solidFill>
                <a:latin typeface="Arial" pitchFamily="34" charset="0"/>
              </a:rPr>
              <a:t>Watch out for the 4 key business imperatives of </a:t>
            </a:r>
            <a:r>
              <a:rPr lang="en-US" sz="2600" dirty="0">
                <a:solidFill>
                  <a:schemeClr val="tx1"/>
                </a:solidFill>
                <a:latin typeface="Arial" pitchFamily="34" charset="0"/>
              </a:rPr>
              <a:t>e</a:t>
            </a:r>
            <a:r>
              <a:rPr lang="en-US" sz="2600" dirty="0" smtClean="0">
                <a:solidFill>
                  <a:schemeClr val="tx1"/>
                </a:solidFill>
                <a:latin typeface="Arial" pitchFamily="34" charset="0"/>
              </a:rPr>
              <a:t>-Government: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Application of Information and Communication Technology and use of electronic delivery channels (e.g. Internet)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Delivers key and tangible business benefits (e.g. enhances revenues)</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Involves new operational framework (e.g. processes &amp; organization)</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Fosters efficient and effective communication internally and externally</a:t>
            </a:r>
          </a:p>
        </p:txBody>
      </p:sp>
      <p:sp>
        <p:nvSpPr>
          <p:cNvPr id="8" name="Rounded Rectangular Callout 7"/>
          <p:cNvSpPr/>
          <p:nvPr/>
        </p:nvSpPr>
        <p:spPr>
          <a:xfrm>
            <a:off x="5257800" y="6502400"/>
            <a:ext cx="5829300" cy="2032000"/>
          </a:xfrm>
          <a:prstGeom prst="wedgeRoundRectCallout">
            <a:avLst>
              <a:gd name="adj1" fmla="val -36446"/>
              <a:gd name="adj2" fmla="val -906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err="1" smtClean="0"/>
              <a:t>e-Governance</a:t>
            </a:r>
            <a:r>
              <a:rPr lang="en-GB" dirty="0" smtClean="0"/>
              <a:t> is not about the tool (Technology), but about the good governance made possible by using these tools effectively…</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1652</TotalTime>
  <Words>2788</Words>
  <Application>Microsoft Office PowerPoint</Application>
  <PresentationFormat>Custom</PresentationFormat>
  <Paragraphs>588</Paragraphs>
  <Slides>44</Slides>
  <Notes>44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PwC</vt:lpstr>
      <vt:lpstr>Photo Editor Photo</vt:lpstr>
      <vt:lpstr>Course: e-Governance Project Lifecycle   Day 2: Session 1   </vt:lpstr>
      <vt:lpstr>Agenda</vt:lpstr>
      <vt:lpstr>Today’s Scenario</vt:lpstr>
      <vt:lpstr>Need for Transformation in Government.. (1/2)</vt:lpstr>
      <vt:lpstr>Need for Transformation in Government.. (2/2)</vt:lpstr>
      <vt:lpstr>Technology as an enabler in Government reforms</vt:lpstr>
      <vt:lpstr>So what is e-Government?</vt:lpstr>
      <vt:lpstr>Transformation from department oriented to customer oriented…</vt:lpstr>
      <vt:lpstr>Key elements of e-Governance</vt:lpstr>
      <vt:lpstr>The four pillars of e-Governance</vt:lpstr>
      <vt:lpstr>What is NOT e-Governance</vt:lpstr>
      <vt:lpstr>Government service categories</vt:lpstr>
      <vt:lpstr>Examples of G2C Services</vt:lpstr>
      <vt:lpstr>Examples of G2B services</vt:lpstr>
      <vt:lpstr>Examples of G2G Services</vt:lpstr>
      <vt:lpstr>Examples of G2E Services</vt:lpstr>
      <vt:lpstr>Benefits from e-Governance </vt:lpstr>
      <vt:lpstr>Benefits to citizens</vt:lpstr>
      <vt:lpstr>e-Governance Evolution Model</vt:lpstr>
      <vt:lpstr>PowerPoint Presentation</vt:lpstr>
      <vt:lpstr>PowerPoint Presentation</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lpstr>e-Governance Project Lifecycle (eGLC)</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Raghu Patri</cp:lastModifiedBy>
  <cp:revision>224</cp:revision>
  <cp:lastPrinted>2011-04-08T13:00:34Z</cp:lastPrinted>
  <dcterms:created xsi:type="dcterms:W3CDTF">2006-08-16T00:00:00Z</dcterms:created>
  <dcterms:modified xsi:type="dcterms:W3CDTF">2013-09-16T07:59:35Z</dcterms:modified>
</cp:coreProperties>
</file>